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59" r:id="rId4"/>
    <p:sldId id="260" r:id="rId5"/>
    <p:sldId id="350" r:id="rId6"/>
    <p:sldId id="351" r:id="rId7"/>
    <p:sldId id="261" r:id="rId8"/>
    <p:sldId id="276" r:id="rId9"/>
    <p:sldId id="262" r:id="rId10"/>
    <p:sldId id="263" r:id="rId11"/>
    <p:sldId id="288" r:id="rId12"/>
    <p:sldId id="289" r:id="rId13"/>
    <p:sldId id="277" r:id="rId14"/>
    <p:sldId id="278" r:id="rId15"/>
    <p:sldId id="265" r:id="rId16"/>
    <p:sldId id="266" r:id="rId17"/>
    <p:sldId id="344" r:id="rId18"/>
    <p:sldId id="345" r:id="rId19"/>
    <p:sldId id="279" r:id="rId20"/>
    <p:sldId id="280" r:id="rId21"/>
    <p:sldId id="268" r:id="rId22"/>
    <p:sldId id="269" r:id="rId23"/>
    <p:sldId id="346" r:id="rId24"/>
    <p:sldId id="347" r:id="rId25"/>
    <p:sldId id="281" r:id="rId26"/>
    <p:sldId id="282" r:id="rId27"/>
    <p:sldId id="271" r:id="rId28"/>
    <p:sldId id="272" r:id="rId29"/>
    <p:sldId id="348" r:id="rId30"/>
    <p:sldId id="349" r:id="rId31"/>
    <p:sldId id="283" r:id="rId32"/>
    <p:sldId id="284" r:id="rId33"/>
    <p:sldId id="274" r:id="rId34"/>
    <p:sldId id="352" r:id="rId35"/>
    <p:sldId id="343" r:id="rId36"/>
  </p:sldIdLst>
  <p:sldSz cx="12239625" cy="7019925"/>
  <p:notesSz cx="6858000" cy="9144000"/>
  <p:embeddedFontLst>
    <p:embeddedFont>
      <p:font typeface="AR JULIAN" panose="02000000000000000000" pitchFamily="2" charset="0"/>
      <p:regular r:id="rId37"/>
    </p:embeddedFont>
    <p:embeddedFont>
      <p:font typeface="Arrus Blk OSF BT" panose="02090805060506020404" pitchFamily="18" charset="0"/>
      <p:regular r:id="rId38"/>
      <p:italic r:id="rId39"/>
    </p:embeddedFont>
    <p:embeddedFont>
      <p:font typeface="Arrus BT" panose="02090602060506020304" pitchFamily="18" charset="0"/>
      <p:regular r:id="rId40"/>
      <p:bold r:id="rId41"/>
      <p:italic r:id="rId42"/>
      <p:boldItalic r:id="rId43"/>
    </p:embeddedFont>
    <p:embeddedFont>
      <p:font typeface="Franklin Gothic Demi" panose="020B0703020102020204" pitchFamily="34" charset="0"/>
      <p:regular r:id="rId44"/>
      <p:italic r:id="rId45"/>
    </p:embeddedFont>
    <p:embeddedFont>
      <p:font typeface="Franklin Gothic Heavy" panose="020B0903020102020204" pitchFamily="34" charset="0"/>
      <p:regular r:id="rId46"/>
      <p:italic r:id="rId47"/>
    </p:embeddedFont>
    <p:embeddedFont>
      <p:font typeface="Franklin Gothic Medium" panose="020B0603020102020204" pitchFamily="34" charset="0"/>
      <p:regular r:id="rId48"/>
      <p: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330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3855" userDrawn="1">
          <p15:clr>
            <a:srgbClr val="A4A3A4"/>
          </p15:clr>
        </p15:guide>
        <p15:guide id="6" pos="2335" userDrawn="1">
          <p15:clr>
            <a:srgbClr val="A4A3A4"/>
          </p15:clr>
        </p15:guide>
        <p15:guide id="7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F15"/>
    <a:srgbClr val="C3A85D"/>
    <a:srgbClr val="E9DEBD"/>
    <a:srgbClr val="E63541"/>
    <a:srgbClr val="008A3E"/>
    <a:srgbClr val="FB5FF4"/>
    <a:srgbClr val="0062AC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53"/>
      </p:cViewPr>
      <p:guideLst>
        <p:guide orient="horz" pos="2211"/>
        <p:guide pos="3856"/>
        <p:guide orient="horz" pos="3300"/>
        <p:guide orient="horz" pos="918"/>
        <p:guide pos="3855"/>
        <p:guide pos="2335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tx1"/>
                  </a:solidFill>
                </a:ln>
                <a:solidFill>
                  <a:srgbClr val="E6354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8A3E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6354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8A3E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6354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 flipH="1">
            <a:off x="-2" y="1224366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7357697" y="578051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5400000">
            <a:off x="10761274" y="-87394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>
            <a:solidFill>
              <a:schemeClr val="accent2">
                <a:lumMod val="50000"/>
              </a:schemeClr>
            </a:solidFill>
          </a:ln>
          <a:solidFill>
            <a:srgbClr val="E63541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4B56020-0A18-6AFE-4E26-38177CB1C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48196"/>
          <a:stretch>
            <a:fillRect/>
          </a:stretch>
        </p:blipFill>
        <p:spPr>
          <a:xfrm>
            <a:off x="9014440" y="1318614"/>
            <a:ext cx="3208150" cy="5762256"/>
          </a:xfrm>
          <a:custGeom>
            <a:avLst/>
            <a:gdLst>
              <a:gd name="connsiteX0" fmla="*/ 0 w 3619316"/>
              <a:gd name="connsiteY0" fmla="*/ 0 h 6986622"/>
              <a:gd name="connsiteX1" fmla="*/ 3619316 w 3619316"/>
              <a:gd name="connsiteY1" fmla="*/ 0 h 6986622"/>
              <a:gd name="connsiteX2" fmla="*/ 3619316 w 3619316"/>
              <a:gd name="connsiteY2" fmla="*/ 6986622 h 6986622"/>
              <a:gd name="connsiteX3" fmla="*/ 0 w 3619316"/>
              <a:gd name="connsiteY3" fmla="*/ 6986622 h 6986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316" h="6986622">
                <a:moveTo>
                  <a:pt x="0" y="0"/>
                </a:moveTo>
                <a:lnTo>
                  <a:pt x="3619316" y="0"/>
                </a:lnTo>
                <a:lnTo>
                  <a:pt x="3619316" y="6986622"/>
                </a:lnTo>
                <a:lnTo>
                  <a:pt x="0" y="6986622"/>
                </a:ln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A6A3B13-F17B-408C-AFBD-EB684056E6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5947"/>
          <a:stretch>
            <a:fillRect/>
          </a:stretch>
        </p:blipFill>
        <p:spPr>
          <a:xfrm flipV="1">
            <a:off x="1977531" y="5574003"/>
            <a:ext cx="2773198" cy="1498990"/>
          </a:xfrm>
          <a:custGeom>
            <a:avLst/>
            <a:gdLst>
              <a:gd name="connsiteX0" fmla="*/ 0 w 2773198"/>
              <a:gd name="connsiteY0" fmla="*/ 0 h 1498990"/>
              <a:gd name="connsiteX1" fmla="*/ 2773198 w 2773198"/>
              <a:gd name="connsiteY1" fmla="*/ 0 h 1498990"/>
              <a:gd name="connsiteX2" fmla="*/ 2773198 w 2773198"/>
              <a:gd name="connsiteY2" fmla="*/ 1498990 h 1498990"/>
              <a:gd name="connsiteX3" fmla="*/ 0 w 2773198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8" h="1498990">
                <a:moveTo>
                  <a:pt x="0" y="0"/>
                </a:moveTo>
                <a:lnTo>
                  <a:pt x="2773198" y="0"/>
                </a:lnTo>
                <a:lnTo>
                  <a:pt x="2773198" y="1498990"/>
                </a:lnTo>
                <a:lnTo>
                  <a:pt x="0" y="1498990"/>
                </a:lnTo>
                <a:close/>
              </a:path>
            </a:pathLst>
          </a:cu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C21085-43F5-8CFF-237B-1AA6DB829F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8586" t="45947"/>
          <a:stretch>
            <a:fillRect/>
          </a:stretch>
        </p:blipFill>
        <p:spPr>
          <a:xfrm rot="16200000" flipH="1">
            <a:off x="53627" y="-3246"/>
            <a:ext cx="1425806" cy="1498990"/>
          </a:xfrm>
          <a:custGeom>
            <a:avLst/>
            <a:gdLst>
              <a:gd name="connsiteX0" fmla="*/ 0 w 1425806"/>
              <a:gd name="connsiteY0" fmla="*/ 1498990 h 1498990"/>
              <a:gd name="connsiteX1" fmla="*/ 0 w 1425806"/>
              <a:gd name="connsiteY1" fmla="*/ 0 h 1498990"/>
              <a:gd name="connsiteX2" fmla="*/ 1425806 w 1425806"/>
              <a:gd name="connsiteY2" fmla="*/ 0 h 1498990"/>
              <a:gd name="connsiteX3" fmla="*/ 1425806 w 1425806"/>
              <a:gd name="connsiteY3" fmla="*/ 149899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5806" h="1498990">
                <a:moveTo>
                  <a:pt x="0" y="1498990"/>
                </a:moveTo>
                <a:lnTo>
                  <a:pt x="0" y="0"/>
                </a:lnTo>
                <a:lnTo>
                  <a:pt x="1425806" y="0"/>
                </a:lnTo>
                <a:lnTo>
                  <a:pt x="1425806" y="149899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E63541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82" y="1574414"/>
            <a:ext cx="9179719" cy="2443974"/>
          </a:xfrm>
        </p:spPr>
        <p:txBody>
          <a:bodyPr/>
          <a:lstStyle/>
          <a:p>
            <a:r>
              <a:rPr lang="it-IT" sz="7200" dirty="0">
                <a:solidFill>
                  <a:srgbClr val="E63541"/>
                </a:solidFill>
              </a:rPr>
              <a:t>P</a:t>
            </a:r>
            <a:r>
              <a:rPr lang="it-IT" dirty="0">
                <a:solidFill>
                  <a:srgbClr val="E63541"/>
                </a:solidFill>
              </a:rPr>
              <a:t>REGHIERA</a:t>
            </a:r>
            <a:r>
              <a:rPr lang="it-IT" dirty="0"/>
              <a:t> </a:t>
            </a:r>
            <a:br>
              <a:rPr lang="it-IT" dirty="0"/>
            </a:br>
            <a:r>
              <a:rPr lang="it-IT" sz="3600" dirty="0">
                <a:solidFill>
                  <a:srgbClr val="E63541"/>
                </a:solidFill>
              </a:rPr>
              <a:t>DEL</a:t>
            </a:r>
            <a:r>
              <a:rPr lang="it-IT" dirty="0">
                <a:solidFill>
                  <a:srgbClr val="E63541"/>
                </a:solidFill>
              </a:rPr>
              <a:t> 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32257"/>
          <a:stretch/>
        </p:blipFill>
        <p:spPr>
          <a:xfrm>
            <a:off x="315836" y="992473"/>
            <a:ext cx="2704915" cy="5388820"/>
          </a:xfrm>
          <a:prstGeom prst="flowChartProcess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92FD4C-45E5-E6B5-637F-867B451F960D}"/>
              </a:ext>
            </a:extLst>
          </p:cNvPr>
          <p:cNvSpPr txBox="1"/>
          <p:nvPr/>
        </p:nvSpPr>
        <p:spPr>
          <a:xfrm>
            <a:off x="7450282" y="4899956"/>
            <a:ext cx="43485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800" b="0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E63541"/>
                </a:solidFill>
                <a:effectLst/>
                <a:uLnTx/>
                <a:uFillTx/>
                <a:latin typeface="Arrus Blk OSF BT" panose="02090805060506020404" pitchFamily="18" charset="0"/>
                <a:ea typeface="+mj-ea"/>
                <a:cs typeface="+mj-cs"/>
              </a:rPr>
              <a:t>Ascolto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9E579221-4130-99D2-A87E-6CF0E427783D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solidFill>
            <a:srgbClr val="C3A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47F4EFF9-878A-51C8-6BA8-0030F8F547D8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628" t="5378" r="5377" b="56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17" y="4357812"/>
            <a:ext cx="5358885" cy="198478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62AC"/>
                </a:solidFill>
              </a:rPr>
              <a:t>Padre Nostro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10 Ave Maria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Gloria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A398B8F-80B7-9AB9-E2FA-B7FEA74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17" y="2144487"/>
            <a:ext cx="6664445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Il primato </a:t>
            </a:r>
            <a:br>
              <a:rPr lang="it-IT" dirty="0"/>
            </a:br>
            <a:r>
              <a:rPr lang="it-IT" dirty="0"/>
              <a:t>dell’ascolto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13108D92-BA4C-EE03-CCFC-23D77FBAC33E}"/>
              </a:ext>
            </a:extLst>
          </p:cNvPr>
          <p:cNvSpPr txBox="1">
            <a:spLocks/>
          </p:cNvSpPr>
          <p:nvPr/>
        </p:nvSpPr>
        <p:spPr>
          <a:xfrm>
            <a:off x="4613562" y="386755"/>
            <a:ext cx="56913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Secondo mistero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uiExpand="1" build="p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r="663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027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438525"/>
            <a:ext cx="830080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Maria donna dell’ascolto, </a:t>
            </a:r>
            <a:br>
              <a:rPr lang="it-IT" dirty="0"/>
            </a:br>
            <a:r>
              <a:rPr lang="it-IT" dirty="0"/>
              <a:t>rendi aperti i nostri orecchi;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Parola del tuo Figlio Gesù </a:t>
            </a:r>
            <a:br>
              <a:rPr lang="it-IT" dirty="0"/>
            </a:br>
            <a:r>
              <a:rPr lang="it-IT" dirty="0"/>
              <a:t>tra le mille parole di questo mondo;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realtà in cui viviamo, </a:t>
            </a:r>
            <a:br>
              <a:rPr lang="it-IT" dirty="0"/>
            </a:br>
            <a:r>
              <a:rPr lang="it-IT" dirty="0"/>
              <a:t>ogni persona che incontriamo, specialmente </a:t>
            </a:r>
            <a:br>
              <a:rPr lang="it-IT" dirty="0"/>
            </a:br>
            <a:r>
              <a:rPr lang="it-IT" dirty="0"/>
              <a:t>quella che è povera, bisognosa, in difficoltà.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Maria, donna della decisione, </a:t>
            </a:r>
            <a:br>
              <a:rPr lang="it-IT" dirty="0"/>
            </a:br>
            <a:r>
              <a:rPr lang="it-IT" dirty="0"/>
              <a:t>illumina la nostra mente e il nostro cuore, </a:t>
            </a:r>
            <a:br>
              <a:rPr lang="it-IT" dirty="0"/>
            </a:br>
            <a:r>
              <a:rPr lang="it-IT" dirty="0"/>
              <a:t>perché sappiamo obbedire alla Parola del tuo Figlio Gesù, senza tentennamenti;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▼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6" y="1940641"/>
            <a:ext cx="2887039" cy="485043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8189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38525"/>
            <a:ext cx="815912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SCOLTO,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…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donaci il coraggio della decisione, </a:t>
            </a:r>
            <a:br>
              <a:rPr lang="it-IT" dirty="0"/>
            </a:br>
            <a:r>
              <a:rPr lang="it-IT" dirty="0"/>
              <a:t>di non lasciarci trascinare </a:t>
            </a:r>
            <a:br>
              <a:rPr lang="it-IT" dirty="0"/>
            </a:br>
            <a:r>
              <a:rPr lang="it-IT" dirty="0"/>
              <a:t>perché altri orientino la nostra vita.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Maria, donna dell’azione, </a:t>
            </a:r>
            <a:br>
              <a:rPr lang="it-IT" dirty="0"/>
            </a:br>
            <a:r>
              <a:rPr lang="it-IT" dirty="0"/>
              <a:t>fa’ che le nostre mani e i nostri piedi </a:t>
            </a:r>
            <a:br>
              <a:rPr lang="it-IT" dirty="0"/>
            </a:br>
            <a:r>
              <a:rPr lang="it-IT" dirty="0"/>
              <a:t>si muovano “in fretta” verso gli altri,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 la carità </a:t>
            </a:r>
            <a:br>
              <a:rPr lang="it-IT" dirty="0"/>
            </a:br>
            <a:r>
              <a:rPr lang="it-IT" dirty="0"/>
              <a:t>e l’amore del tuo Figlio Gesù,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portare, come te, </a:t>
            </a:r>
            <a:br>
              <a:rPr lang="it-IT" dirty="0"/>
            </a:br>
            <a:r>
              <a:rPr lang="it-IT" dirty="0"/>
              <a:t>nel mondo la luce del Vangelo.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>
                <a:solidFill>
                  <a:srgbClr val="FF0000"/>
                </a:solidFill>
              </a:rPr>
              <a:t>Amen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			</a:t>
            </a:r>
            <a:r>
              <a:rPr lang="it-IT" b="1" i="1" dirty="0">
                <a:latin typeface="Arrus BT" panose="02090602060506020304" pitchFamily="18" charset="0"/>
              </a:rPr>
              <a:t>	</a:t>
            </a:r>
            <a:r>
              <a:rPr lang="it-IT" b="1" i="1" dirty="0">
                <a:solidFill>
                  <a:srgbClr val="002060"/>
                </a:solidFill>
                <a:latin typeface="Arrus BT" panose="02090602060506020304" pitchFamily="18" charset="0"/>
              </a:rPr>
              <a:t>(Papa Francesco)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0" b="98817" l="10000" r="98000">
                        <a14:foregroundMark x1="89000" y1="42604" x2="94000" y2="94083"/>
                        <a14:foregroundMark x1="94000" y1="94083" x2="39333" y2="92012"/>
                        <a14:foregroundMark x1="69667" y1="8284" x2="57333" y2="8580"/>
                        <a14:foregroundMark x1="57333" y1="8580" x2="56667" y2="9467"/>
                        <a14:foregroundMark x1="63333" y1="5030" x2="57333" y2="7396"/>
                        <a14:foregroundMark x1="96000" y1="48225" x2="93333" y2="82249"/>
                        <a14:foregroundMark x1="93333" y1="82249" x2="93667" y2="84024"/>
                        <a14:foregroundMark x1="98000" y1="95266" x2="82000" y2="9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0887" y="2345856"/>
            <a:ext cx="3867669" cy="4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7714"/>
            <a:ext cx="9741877" cy="682069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La fecondità dell’ascolto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9783"/>
            <a:ext cx="8207829" cy="5090063"/>
          </a:xfrm>
        </p:spPr>
        <p:txBody>
          <a:bodyPr/>
          <a:lstStyle/>
          <a:p>
            <a:pPr marL="0" indent="0">
              <a:buNone/>
              <a:tabLst>
                <a:tab pos="7177088" algn="r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di Isaia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(55,8-11)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300"/>
              </a:spcBef>
              <a:buNone/>
            </a:pPr>
            <a:r>
              <a:rPr lang="it-IT" sz="2600" dirty="0"/>
              <a:t>Le vostre vie non sono le mie vie - oracolo del Signore. Quanto il cielo sovrasta la terra, </a:t>
            </a:r>
            <a:br>
              <a:rPr lang="it-IT" sz="2600" dirty="0"/>
            </a:br>
            <a:r>
              <a:rPr lang="it-IT" sz="2600" dirty="0"/>
              <a:t>tanto le mie vie sovrastano le vostre vie, </a:t>
            </a:r>
            <a:br>
              <a:rPr lang="it-IT" sz="2600" dirty="0"/>
            </a:br>
            <a:r>
              <a:rPr lang="it-IT" sz="2600" dirty="0"/>
              <a:t>i miei pensieri sovrastano i vostri pensieri. </a:t>
            </a:r>
          </a:p>
          <a:p>
            <a:pPr marL="0" indent="0">
              <a:lnSpc>
                <a:spcPts val="2800"/>
              </a:lnSpc>
              <a:spcBef>
                <a:spcPts val="300"/>
              </a:spcBef>
              <a:buNone/>
            </a:pPr>
            <a:r>
              <a:rPr lang="it-IT" sz="2600" dirty="0"/>
              <a:t>Come infatti la pioggia e la neve scendono dal cielo e non vi ritornano senza avere irrigato la terra, </a:t>
            </a:r>
            <a:br>
              <a:rPr lang="it-IT" sz="2600" dirty="0"/>
            </a:br>
            <a:r>
              <a:rPr lang="it-IT" sz="2600" dirty="0"/>
              <a:t>senza averla fecondata e fatta germogliare, </a:t>
            </a:r>
            <a:br>
              <a:rPr lang="it-IT" sz="2600" dirty="0"/>
            </a:br>
            <a:r>
              <a:rPr lang="it-IT" sz="2600" dirty="0"/>
              <a:t>perché dia il seme al seminatore e pane da mangiare,</a:t>
            </a:r>
          </a:p>
          <a:p>
            <a:pPr marL="0" indent="0">
              <a:lnSpc>
                <a:spcPts val="2800"/>
              </a:lnSpc>
              <a:spcBef>
                <a:spcPts val="300"/>
              </a:spcBef>
              <a:buNone/>
            </a:pPr>
            <a:r>
              <a:rPr lang="it-IT" sz="2600" dirty="0"/>
              <a:t>così sarà della parola uscita dalla mia bocca: </a:t>
            </a:r>
            <a:br>
              <a:rPr lang="it-IT" sz="2600" dirty="0"/>
            </a:br>
            <a:r>
              <a:rPr lang="it-IT" sz="2600" dirty="0"/>
              <a:t>non ritornerà a me senza effetto, </a:t>
            </a:r>
            <a:br>
              <a:rPr lang="it-IT" sz="2600" dirty="0"/>
            </a:br>
            <a:r>
              <a:rPr lang="it-IT" sz="2600" dirty="0"/>
              <a:t>senza aver operato ciò che desidero </a:t>
            </a:r>
            <a:br>
              <a:rPr lang="it-IT" sz="2600" dirty="0"/>
            </a:br>
            <a:r>
              <a:rPr lang="it-IT" sz="2600" dirty="0">
                <a:latin typeface="Franklin Gothic Heavy" panose="020B0903020102020204" pitchFamily="34" charset="0"/>
              </a:rPr>
              <a:t>e senza aver compiuto ciò per cui l`ho mandata.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latin typeface="Franklin Gothic Heavy" panose="020B0903020102020204" pitchFamily="34" charset="0"/>
            </a:endParaRPr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1A0C188F-65FD-8F4B-1FDE-B667A61459B0}"/>
              </a:ext>
            </a:extLst>
          </p:cNvPr>
          <p:cNvSpPr txBox="1">
            <a:spLocks/>
          </p:cNvSpPr>
          <p:nvPr/>
        </p:nvSpPr>
        <p:spPr>
          <a:xfrm>
            <a:off x="543959" y="446748"/>
            <a:ext cx="11151705" cy="4330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Terzo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ADAD7B8-33E1-B9EB-7CD9-C7C40D5E1371}"/>
              </a:ext>
            </a:extLst>
          </p:cNvPr>
          <p:cNvSpPr/>
          <p:nvPr/>
        </p:nvSpPr>
        <p:spPr>
          <a:xfrm>
            <a:off x="8409253" y="1608139"/>
            <a:ext cx="3538706" cy="3224750"/>
          </a:xfrm>
          <a:custGeom>
            <a:avLst/>
            <a:gdLst>
              <a:gd name="connsiteX0" fmla="*/ 0 w 3294170"/>
              <a:gd name="connsiteY0" fmla="*/ 3224750 h 3224750"/>
              <a:gd name="connsiteX1" fmla="*/ 12544 w 3294170"/>
              <a:gd name="connsiteY1" fmla="*/ 0 h 3224750"/>
              <a:gd name="connsiteX2" fmla="*/ 3294170 w 3294170"/>
              <a:gd name="connsiteY2" fmla="*/ 0 h 3224750"/>
              <a:gd name="connsiteX3" fmla="*/ 3281626 w 3294170"/>
              <a:gd name="connsiteY3" fmla="*/ 3224750 h 3224750"/>
              <a:gd name="connsiteX4" fmla="*/ 0 w 3294170"/>
              <a:gd name="connsiteY4" fmla="*/ 3224750 h 3224750"/>
              <a:gd name="connsiteX0" fmla="*/ 244536 w 3538706"/>
              <a:gd name="connsiteY0" fmla="*/ 3224750 h 3224750"/>
              <a:gd name="connsiteX1" fmla="*/ 241587 w 3538706"/>
              <a:gd name="connsiteY1" fmla="*/ 950126 h 3224750"/>
              <a:gd name="connsiteX2" fmla="*/ 257080 w 3538706"/>
              <a:gd name="connsiteY2" fmla="*/ 0 h 3224750"/>
              <a:gd name="connsiteX3" fmla="*/ 3538706 w 3538706"/>
              <a:gd name="connsiteY3" fmla="*/ 0 h 3224750"/>
              <a:gd name="connsiteX4" fmla="*/ 3526162 w 3538706"/>
              <a:gd name="connsiteY4" fmla="*/ 3224750 h 3224750"/>
              <a:gd name="connsiteX5" fmla="*/ 244536 w 3538706"/>
              <a:gd name="connsiteY5" fmla="*/ 3224750 h 3224750"/>
              <a:gd name="connsiteX0" fmla="*/ 244536 w 3538706"/>
              <a:gd name="connsiteY0" fmla="*/ 3240395 h 3240395"/>
              <a:gd name="connsiteX1" fmla="*/ 241587 w 3538706"/>
              <a:gd name="connsiteY1" fmla="*/ 965771 h 3240395"/>
              <a:gd name="connsiteX2" fmla="*/ 257080 w 3538706"/>
              <a:gd name="connsiteY2" fmla="*/ 15645 h 3240395"/>
              <a:gd name="connsiteX3" fmla="*/ 2399160 w 3538706"/>
              <a:gd name="connsiteY3" fmla="*/ 0 h 3240395"/>
              <a:gd name="connsiteX4" fmla="*/ 3538706 w 3538706"/>
              <a:gd name="connsiteY4" fmla="*/ 15645 h 3240395"/>
              <a:gd name="connsiteX5" fmla="*/ 3526162 w 3538706"/>
              <a:gd name="connsiteY5" fmla="*/ 3240395 h 3240395"/>
              <a:gd name="connsiteX6" fmla="*/ 244536 w 3538706"/>
              <a:gd name="connsiteY6" fmla="*/ 3240395 h 3240395"/>
              <a:gd name="connsiteX0" fmla="*/ 244536 w 3538706"/>
              <a:gd name="connsiteY0" fmla="*/ 3224750 h 3224750"/>
              <a:gd name="connsiteX1" fmla="*/ 241587 w 3538706"/>
              <a:gd name="connsiteY1" fmla="*/ 950126 h 3224750"/>
              <a:gd name="connsiteX2" fmla="*/ 257080 w 3538706"/>
              <a:gd name="connsiteY2" fmla="*/ 0 h 3224750"/>
              <a:gd name="connsiteX3" fmla="*/ 2409434 w 3538706"/>
              <a:gd name="connsiteY3" fmla="*/ 364499 h 3224750"/>
              <a:gd name="connsiteX4" fmla="*/ 3538706 w 3538706"/>
              <a:gd name="connsiteY4" fmla="*/ 0 h 3224750"/>
              <a:gd name="connsiteX5" fmla="*/ 3526162 w 3538706"/>
              <a:gd name="connsiteY5" fmla="*/ 3224750 h 3224750"/>
              <a:gd name="connsiteX6" fmla="*/ 244536 w 3538706"/>
              <a:gd name="connsiteY6" fmla="*/ 3224750 h 3224750"/>
              <a:gd name="connsiteX0" fmla="*/ 244536 w 3538706"/>
              <a:gd name="connsiteY0" fmla="*/ 3224750 h 3224750"/>
              <a:gd name="connsiteX1" fmla="*/ 241587 w 3538706"/>
              <a:gd name="connsiteY1" fmla="*/ 950126 h 3224750"/>
              <a:gd name="connsiteX2" fmla="*/ 257080 w 3538706"/>
              <a:gd name="connsiteY2" fmla="*/ 0 h 3224750"/>
              <a:gd name="connsiteX3" fmla="*/ 2409434 w 3538706"/>
              <a:gd name="connsiteY3" fmla="*/ 364499 h 3224750"/>
              <a:gd name="connsiteX4" fmla="*/ 3538706 w 3538706"/>
              <a:gd name="connsiteY4" fmla="*/ 0 h 3224750"/>
              <a:gd name="connsiteX5" fmla="*/ 3526162 w 3538706"/>
              <a:gd name="connsiteY5" fmla="*/ 3224750 h 3224750"/>
              <a:gd name="connsiteX6" fmla="*/ 244536 w 3538706"/>
              <a:gd name="connsiteY6" fmla="*/ 3224750 h 3224750"/>
              <a:gd name="connsiteX0" fmla="*/ 244536 w 3538706"/>
              <a:gd name="connsiteY0" fmla="*/ 3224750 h 3224750"/>
              <a:gd name="connsiteX1" fmla="*/ 241587 w 3538706"/>
              <a:gd name="connsiteY1" fmla="*/ 950126 h 3224750"/>
              <a:gd name="connsiteX2" fmla="*/ 257080 w 3538706"/>
              <a:gd name="connsiteY2" fmla="*/ 0 h 3224750"/>
              <a:gd name="connsiteX3" fmla="*/ 2409434 w 3538706"/>
              <a:gd name="connsiteY3" fmla="*/ 364499 h 3224750"/>
              <a:gd name="connsiteX4" fmla="*/ 3538706 w 3538706"/>
              <a:gd name="connsiteY4" fmla="*/ 0 h 3224750"/>
              <a:gd name="connsiteX5" fmla="*/ 3526162 w 3538706"/>
              <a:gd name="connsiteY5" fmla="*/ 3224750 h 3224750"/>
              <a:gd name="connsiteX6" fmla="*/ 244536 w 3538706"/>
              <a:gd name="connsiteY6" fmla="*/ 3224750 h 32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8706" h="3224750">
                <a:moveTo>
                  <a:pt x="244536" y="3224750"/>
                </a:moveTo>
                <a:cubicBezTo>
                  <a:pt x="-302893" y="2845646"/>
                  <a:pt x="239496" y="1487584"/>
                  <a:pt x="241587" y="950126"/>
                </a:cubicBezTo>
                <a:cubicBezTo>
                  <a:pt x="243678" y="412668"/>
                  <a:pt x="-102515" y="160962"/>
                  <a:pt x="257080" y="0"/>
                </a:cubicBezTo>
                <a:cubicBezTo>
                  <a:pt x="974531" y="121500"/>
                  <a:pt x="1753628" y="-54952"/>
                  <a:pt x="2409434" y="364499"/>
                </a:cubicBezTo>
                <a:cubicBezTo>
                  <a:pt x="2652294" y="-54952"/>
                  <a:pt x="3162282" y="121500"/>
                  <a:pt x="3538706" y="0"/>
                </a:cubicBezTo>
                <a:cubicBezTo>
                  <a:pt x="3534525" y="1074917"/>
                  <a:pt x="3530343" y="2149833"/>
                  <a:pt x="3526162" y="3224750"/>
                </a:cubicBezTo>
                <a:lnTo>
                  <a:pt x="244536" y="322475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reflection stA="65000" endPos="81000" dir="5400000" sy="-100000" algn="bl" rotWithShape="0"/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4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76" y="997527"/>
            <a:ext cx="10461172" cy="554401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73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Q</a:t>
            </a:r>
            <a:r>
              <a:rPr lang="it-IT" dirty="0"/>
              <a:t>uando sappiamo ascoltare, </a:t>
            </a:r>
            <a:br>
              <a:rPr lang="it-IT" dirty="0"/>
            </a:br>
            <a:r>
              <a:rPr lang="it-IT" dirty="0"/>
              <a:t>la Parola di Dio ci feconda, </a:t>
            </a:r>
            <a:br>
              <a:rPr lang="it-IT" dirty="0"/>
            </a:br>
            <a:r>
              <a:rPr lang="it-IT" dirty="0"/>
              <a:t>e i frutti che saremo in grado di produrre </a:t>
            </a:r>
            <a:br>
              <a:rPr lang="it-IT" dirty="0"/>
            </a:br>
            <a:r>
              <a:rPr lang="it-IT" dirty="0"/>
              <a:t>nelle nostre vite renderanno grazia a Dio, </a:t>
            </a:r>
            <a:br>
              <a:rPr lang="it-IT" dirty="0"/>
            </a:br>
            <a:r>
              <a:rPr lang="it-IT" dirty="0"/>
              <a:t>e testimonianza a Cristo.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Tutto ciò presuppone ascolto, </a:t>
            </a:r>
            <a:br>
              <a:rPr lang="it-IT" dirty="0"/>
            </a:br>
            <a:r>
              <a:rPr lang="it-IT" dirty="0"/>
              <a:t>presuppone preghiera, e supplica </a:t>
            </a:r>
            <a:br>
              <a:rPr lang="it-IT" dirty="0"/>
            </a:br>
            <a:r>
              <a:rPr lang="it-IT" dirty="0"/>
              <a:t>affinché Dio quotidianamente </a:t>
            </a:r>
          </a:p>
          <a:p>
            <a:pPr marL="0" indent="0">
              <a:lnSpc>
                <a:spcPts val="3073"/>
              </a:lnSpc>
              <a:spcBef>
                <a:spcPts val="0"/>
              </a:spcBef>
              <a:buNone/>
            </a:pPr>
            <a:r>
              <a:rPr lang="it-IT" dirty="0"/>
              <a:t>faccia scendere su di noi </a:t>
            </a:r>
            <a:br>
              <a:rPr lang="it-IT" dirty="0"/>
            </a:br>
            <a:r>
              <a:rPr lang="it-IT" dirty="0"/>
              <a:t>il suo Santo Spirito fecondatore, </a:t>
            </a: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il quale ci guiderà nel passaggio tortuoso </a:t>
            </a:r>
            <a:br>
              <a:rPr lang="it-IT" dirty="0"/>
            </a:br>
            <a:r>
              <a:rPr lang="it-IT" dirty="0"/>
              <a:t>dall’ascolto alla trasformazione della nostra vita.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 algn="r">
              <a:lnSpc>
                <a:spcPts val="2873"/>
              </a:lnSpc>
              <a:spcBef>
                <a:spcPts val="1000"/>
              </a:spcBef>
              <a:buNone/>
            </a:pPr>
            <a:r>
              <a:rPr lang="it-IT" i="1" dirty="0">
                <a:solidFill>
                  <a:srgbClr val="C00000"/>
                </a:solidFill>
              </a:rPr>
              <a:t>.</a:t>
            </a:r>
          </a:p>
          <a:p>
            <a:endParaRPr lang="it-IT" dirty="0"/>
          </a:p>
        </p:txBody>
      </p:sp>
      <p:pic>
        <p:nvPicPr>
          <p:cNvPr id="3" name="Immagine 2" descr="Immagine che contiene uccello, piccione&#10;&#10;Descrizione generata automaticamente">
            <a:extLst>
              <a:ext uri="{FF2B5EF4-FFF2-40B4-BE49-F238E27FC236}">
                <a16:creationId xmlns:a16="http://schemas.microsoft.com/office/drawing/2014/main" id="{4D9CAF29-2DBE-BEF9-6F97-D05AA281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7" b="90253" l="7731" r="90981">
                        <a14:foregroundMark x1="71510" y1="40848" x2="64853" y2="50670"/>
                        <a14:foregroundMark x1="66929" y1="82589" x2="32785" y2="80952"/>
                        <a14:foregroundMark x1="32785" y1="80952" x2="25984" y2="80952"/>
                        <a14:foregroundMark x1="77881" y1="88914" x2="55476" y2="88765"/>
                        <a14:foregroundMark x1="55476" y1="88765" x2="27058" y2="89509"/>
                        <a14:foregroundMark x1="28346" y1="78869" x2="20902" y2="89732"/>
                        <a14:foregroundMark x1="9162" y1="34747" x2="7874" y2="38170"/>
                        <a14:foregroundMark x1="80959" y1="89211" x2="58984" y2="89211"/>
                        <a14:foregroundMark x1="17323" y1="89211" x2="14746" y2="90253"/>
                        <a14:foregroundMark x1="14746" y1="90253" x2="21403" y2="89509"/>
                        <a14:foregroundMark x1="25483" y1="61607" x2="19399" y2="62128"/>
                        <a14:foregroundMark x1="13457" y1="47768" x2="17323" y2="47768"/>
                        <a14:foregroundMark x1="90981" y1="36086" x2="88404" y2="36830"/>
                        <a14:foregroundMark x1="55906" y1="9747" x2="42878" y2="9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6612" y="656162"/>
            <a:ext cx="425805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9E579221-4130-99D2-A87E-6CF0E427783D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solidFill>
            <a:srgbClr val="C3A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47F4EFF9-878A-51C8-6BA8-0030F8F547D8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17" y="4357812"/>
            <a:ext cx="5358885" cy="198478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62AC"/>
                </a:solidFill>
              </a:rPr>
              <a:t>Padre Nostro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10 Ave Maria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Gloria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A398B8F-80B7-9AB9-E2FA-B7FEA74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17" y="2144487"/>
            <a:ext cx="6664445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La fecondità </a:t>
            </a:r>
            <a:br>
              <a:rPr lang="it-IT" dirty="0"/>
            </a:br>
            <a:r>
              <a:rPr lang="it-IT" dirty="0"/>
              <a:t>dell’ascolto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13108D92-BA4C-EE03-CCFC-23D77FBAC33E}"/>
              </a:ext>
            </a:extLst>
          </p:cNvPr>
          <p:cNvSpPr txBox="1">
            <a:spLocks/>
          </p:cNvSpPr>
          <p:nvPr/>
        </p:nvSpPr>
        <p:spPr>
          <a:xfrm>
            <a:off x="4613562" y="386755"/>
            <a:ext cx="56913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Terzo mistero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uiExpand="1" build="p" animBg="1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17412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96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438525"/>
            <a:ext cx="830080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Maria donna dell’ascolto, </a:t>
            </a:r>
            <a:br>
              <a:rPr lang="it-IT" dirty="0"/>
            </a:br>
            <a:r>
              <a:rPr lang="it-IT" dirty="0"/>
              <a:t>rendi aperti i nostri orecchi;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Parola del tuo Figlio Gesù </a:t>
            </a:r>
            <a:br>
              <a:rPr lang="it-IT" dirty="0"/>
            </a:br>
            <a:r>
              <a:rPr lang="it-IT" dirty="0"/>
              <a:t>tra le mille parole di questo mondo;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realtà in cui viviamo, </a:t>
            </a:r>
            <a:br>
              <a:rPr lang="it-IT" dirty="0"/>
            </a:br>
            <a:r>
              <a:rPr lang="it-IT" dirty="0"/>
              <a:t>ogni persona che incontriamo, specialmente </a:t>
            </a:r>
            <a:br>
              <a:rPr lang="it-IT" dirty="0"/>
            </a:br>
            <a:r>
              <a:rPr lang="it-IT" dirty="0"/>
              <a:t>quella che è povera, bisognosa, in difficoltà.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Maria, donna della decisione, </a:t>
            </a:r>
            <a:br>
              <a:rPr lang="it-IT" dirty="0"/>
            </a:br>
            <a:r>
              <a:rPr lang="it-IT" dirty="0"/>
              <a:t>illumina la nostra mente e il nostro cuore, </a:t>
            </a:r>
            <a:br>
              <a:rPr lang="it-IT" dirty="0"/>
            </a:br>
            <a:r>
              <a:rPr lang="it-IT" dirty="0"/>
              <a:t>perché sappiamo obbedire alla Parola del tuo Figlio Gesù, senza tentennamenti;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▼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6" y="1940641"/>
            <a:ext cx="2887039" cy="485043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388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38525"/>
            <a:ext cx="815912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SCOLTO,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…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donaci il coraggio della decisione, </a:t>
            </a:r>
            <a:br>
              <a:rPr lang="it-IT" dirty="0"/>
            </a:br>
            <a:r>
              <a:rPr lang="it-IT" dirty="0"/>
              <a:t>di non lasciarci trascinare </a:t>
            </a:r>
            <a:br>
              <a:rPr lang="it-IT" dirty="0"/>
            </a:br>
            <a:r>
              <a:rPr lang="it-IT" dirty="0"/>
              <a:t>perché altri orientino la nostra vita.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Maria, donna dell’azione, </a:t>
            </a:r>
            <a:br>
              <a:rPr lang="it-IT" dirty="0"/>
            </a:br>
            <a:r>
              <a:rPr lang="it-IT" dirty="0"/>
              <a:t>fa’ che le nostre mani e i nostri piedi </a:t>
            </a:r>
            <a:br>
              <a:rPr lang="it-IT" dirty="0"/>
            </a:br>
            <a:r>
              <a:rPr lang="it-IT" dirty="0"/>
              <a:t>si muovano “in fretta” verso gli altri,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 la carità </a:t>
            </a:r>
            <a:br>
              <a:rPr lang="it-IT" dirty="0"/>
            </a:br>
            <a:r>
              <a:rPr lang="it-IT" dirty="0"/>
              <a:t>e l’amore del tuo Figlio Gesù,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portare, come te, </a:t>
            </a:r>
            <a:br>
              <a:rPr lang="it-IT" dirty="0"/>
            </a:br>
            <a:r>
              <a:rPr lang="it-IT" dirty="0"/>
              <a:t>nel mondo la luce del Vangelo.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>
                <a:solidFill>
                  <a:srgbClr val="FF0000"/>
                </a:solidFill>
              </a:rPr>
              <a:t>Amen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			</a:t>
            </a:r>
            <a:r>
              <a:rPr lang="it-IT" b="1" i="1" dirty="0">
                <a:latin typeface="Arrus BT" panose="02090602060506020304" pitchFamily="18" charset="0"/>
              </a:rPr>
              <a:t>	</a:t>
            </a:r>
            <a:r>
              <a:rPr lang="it-IT" b="1" i="1" dirty="0">
                <a:solidFill>
                  <a:srgbClr val="002060"/>
                </a:solidFill>
                <a:latin typeface="Arrus BT" panose="02090602060506020304" pitchFamily="18" charset="0"/>
              </a:rPr>
              <a:t>(Papa Francesco)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0" b="98817" l="10000" r="98000">
                        <a14:foregroundMark x1="89000" y1="42604" x2="94000" y2="94083"/>
                        <a14:foregroundMark x1="94000" y1="94083" x2="39333" y2="92012"/>
                        <a14:foregroundMark x1="69667" y1="8284" x2="57333" y2="8580"/>
                        <a14:foregroundMark x1="57333" y1="8580" x2="56667" y2="9467"/>
                        <a14:foregroundMark x1="63333" y1="5030" x2="57333" y2="7396"/>
                        <a14:foregroundMark x1="96000" y1="48225" x2="93333" y2="82249"/>
                        <a14:foregroundMark x1="93333" y1="82249" x2="93667" y2="84024"/>
                        <a14:foregroundMark x1="98000" y1="95266" x2="82000" y2="9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0887" y="2345856"/>
            <a:ext cx="3867669" cy="4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70156"/>
            <a:ext cx="1078963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Gesù, radice dell’ascolto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805738" algn="r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secondo Giovanni 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(10, 27-30)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it-IT" dirty="0"/>
              <a:t>Le mie pecore ascoltano la mia voce e io le conosco ed esse mi seguono.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Io do loro la vita eterna e non andranno mai perdute e nessuno le rapirà dalla mia mano.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Il Padre mio che me le ha date </a:t>
            </a:r>
            <a:br>
              <a:rPr lang="it-IT" dirty="0"/>
            </a:br>
            <a:r>
              <a:rPr lang="it-IT" dirty="0"/>
              <a:t>è più grande di tutti </a:t>
            </a:r>
            <a:br>
              <a:rPr lang="it-IT" dirty="0"/>
            </a:br>
            <a:r>
              <a:rPr lang="it-IT" dirty="0"/>
              <a:t>e nessuno può rapirle dalla mano del Padre mio. </a:t>
            </a:r>
            <a:br>
              <a:rPr lang="it-IT" dirty="0"/>
            </a:br>
            <a:r>
              <a:rPr lang="it-IT" dirty="0"/>
              <a:t>Io e il Padre siamo una cosa sola". </a:t>
            </a:r>
            <a:r>
              <a:rPr lang="it-IT" sz="32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545547" y="412608"/>
            <a:ext cx="1115170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Primo mistero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634857-27BC-EFEC-7F80-0860592C1FD2}"/>
              </a:ext>
            </a:extLst>
          </p:cNvPr>
          <p:cNvSpPr/>
          <p:nvPr/>
        </p:nvSpPr>
        <p:spPr>
          <a:xfrm>
            <a:off x="8634845" y="1632889"/>
            <a:ext cx="3369314" cy="5054990"/>
          </a:xfrm>
          <a:custGeom>
            <a:avLst/>
            <a:gdLst>
              <a:gd name="connsiteX0" fmla="*/ 0 w 3110529"/>
              <a:gd name="connsiteY0" fmla="*/ 0 h 5044357"/>
              <a:gd name="connsiteX1" fmla="*/ 3110529 w 3110529"/>
              <a:gd name="connsiteY1" fmla="*/ 0 h 5044357"/>
              <a:gd name="connsiteX2" fmla="*/ 3110529 w 3110529"/>
              <a:gd name="connsiteY2" fmla="*/ 5044357 h 5044357"/>
              <a:gd name="connsiteX3" fmla="*/ 0 w 3110529"/>
              <a:gd name="connsiteY3" fmla="*/ 5044357 h 5044357"/>
              <a:gd name="connsiteX4" fmla="*/ 0 w 3110529"/>
              <a:gd name="connsiteY4" fmla="*/ 0 h 5044357"/>
              <a:gd name="connsiteX0" fmla="*/ 1544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544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950822 h 5044357"/>
              <a:gd name="connsiteX5" fmla="*/ 1259453 w 3125972"/>
              <a:gd name="connsiteY5" fmla="*/ 0 h 5044357"/>
              <a:gd name="connsiteX0" fmla="*/ 1259453 w 3125972"/>
              <a:gd name="connsiteY0" fmla="*/ 0 h 5044357"/>
              <a:gd name="connsiteX1" fmla="*/ 3125972 w 3125972"/>
              <a:gd name="connsiteY1" fmla="*/ 0 h 5044357"/>
              <a:gd name="connsiteX2" fmla="*/ 3125972 w 3125972"/>
              <a:gd name="connsiteY2" fmla="*/ 5044357 h 5044357"/>
              <a:gd name="connsiteX3" fmla="*/ 15443 w 3125972"/>
              <a:gd name="connsiteY3" fmla="*/ 5044357 h 5044357"/>
              <a:gd name="connsiteX4" fmla="*/ 0 w 3125972"/>
              <a:gd name="connsiteY4" fmla="*/ 1280431 h 5044357"/>
              <a:gd name="connsiteX5" fmla="*/ 1259453 w 3125972"/>
              <a:gd name="connsiteY5" fmla="*/ 0 h 5044357"/>
              <a:gd name="connsiteX0" fmla="*/ 1261325 w 3127844"/>
              <a:gd name="connsiteY0" fmla="*/ 0 h 5044357"/>
              <a:gd name="connsiteX1" fmla="*/ 3127844 w 3127844"/>
              <a:gd name="connsiteY1" fmla="*/ 0 h 5044357"/>
              <a:gd name="connsiteX2" fmla="*/ 3127844 w 3127844"/>
              <a:gd name="connsiteY2" fmla="*/ 5044357 h 5044357"/>
              <a:gd name="connsiteX3" fmla="*/ 17315 w 3127844"/>
              <a:gd name="connsiteY3" fmla="*/ 5044357 h 5044357"/>
              <a:gd name="connsiteX4" fmla="*/ 1872 w 3127844"/>
              <a:gd name="connsiteY4" fmla="*/ 1280431 h 5044357"/>
              <a:gd name="connsiteX5" fmla="*/ 1261325 w 3127844"/>
              <a:gd name="connsiteY5" fmla="*/ 0 h 5044357"/>
              <a:gd name="connsiteX0" fmla="*/ 1261118 w 3127637"/>
              <a:gd name="connsiteY0" fmla="*/ 0 h 5044357"/>
              <a:gd name="connsiteX1" fmla="*/ 3127637 w 3127637"/>
              <a:gd name="connsiteY1" fmla="*/ 0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520995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261118 w 3127637"/>
              <a:gd name="connsiteY0" fmla="*/ 0 h 5044357"/>
              <a:gd name="connsiteX1" fmla="*/ 3063841 w 3127637"/>
              <a:gd name="connsiteY1" fmla="*/ 808074 h 5044357"/>
              <a:gd name="connsiteX2" fmla="*/ 3127637 w 3127637"/>
              <a:gd name="connsiteY2" fmla="*/ 5044357 h 5044357"/>
              <a:gd name="connsiteX3" fmla="*/ 17108 w 3127637"/>
              <a:gd name="connsiteY3" fmla="*/ 5044357 h 5044357"/>
              <a:gd name="connsiteX4" fmla="*/ 1665 w 3127637"/>
              <a:gd name="connsiteY4" fmla="*/ 1280431 h 5044357"/>
              <a:gd name="connsiteX5" fmla="*/ 1261118 w 3127637"/>
              <a:gd name="connsiteY5" fmla="*/ 0 h 5044357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  <a:gd name="connsiteX0" fmla="*/ 1462865 w 3127366"/>
              <a:gd name="connsiteY0" fmla="*/ 0 h 5054990"/>
              <a:gd name="connsiteX1" fmla="*/ 3063570 w 3127366"/>
              <a:gd name="connsiteY1" fmla="*/ 818707 h 5054990"/>
              <a:gd name="connsiteX2" fmla="*/ 3127366 w 3127366"/>
              <a:gd name="connsiteY2" fmla="*/ 5054990 h 5054990"/>
              <a:gd name="connsiteX3" fmla="*/ 16837 w 3127366"/>
              <a:gd name="connsiteY3" fmla="*/ 5054990 h 5054990"/>
              <a:gd name="connsiteX4" fmla="*/ 1394 w 3127366"/>
              <a:gd name="connsiteY4" fmla="*/ 1291064 h 5054990"/>
              <a:gd name="connsiteX5" fmla="*/ 1462865 w 3127366"/>
              <a:gd name="connsiteY5" fmla="*/ 0 h 505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7366" h="5054990">
                <a:moveTo>
                  <a:pt x="1462865" y="0"/>
                </a:moveTo>
                <a:cubicBezTo>
                  <a:pt x="1872387" y="535172"/>
                  <a:pt x="2739108" y="166577"/>
                  <a:pt x="3063570" y="818707"/>
                </a:cubicBezTo>
                <a:lnTo>
                  <a:pt x="3127366" y="5054990"/>
                </a:lnTo>
                <a:lnTo>
                  <a:pt x="16837" y="5054990"/>
                </a:lnTo>
                <a:cubicBezTo>
                  <a:pt x="11689" y="3690478"/>
                  <a:pt x="6542" y="2655576"/>
                  <a:pt x="1394" y="1291064"/>
                </a:cubicBezTo>
                <a:cubicBezTo>
                  <a:pt x="-46621" y="364524"/>
                  <a:pt x="1160005" y="565033"/>
                  <a:pt x="1462865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6462"/>
            <a:ext cx="11154508" cy="647060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La parola ascoltata penetra nell’uomo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8729"/>
            <a:ext cx="8207829" cy="4661279"/>
          </a:xfrm>
        </p:spPr>
        <p:txBody>
          <a:bodyPr/>
          <a:lstStyle/>
          <a:p>
            <a:pPr marL="0" indent="0">
              <a:buNone/>
              <a:tabLst>
                <a:tab pos="7173913" algn="r"/>
              </a:tabLst>
            </a:pPr>
            <a:r>
              <a:rPr lang="it-IT" b="1" i="1" dirty="0">
                <a:solidFill>
                  <a:srgbClr val="002060"/>
                </a:solidFill>
              </a:rPr>
              <a:t>Dalla lettera agli Ebrei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(4,12-13)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073"/>
              </a:lnSpc>
              <a:buNone/>
            </a:pPr>
            <a:r>
              <a:rPr lang="it-IT" dirty="0"/>
              <a:t>Infatti la parola di Dio è viva, efficace </a:t>
            </a:r>
            <a:br>
              <a:rPr lang="it-IT" dirty="0"/>
            </a:br>
            <a:r>
              <a:rPr lang="it-IT" dirty="0"/>
              <a:t>e più tagliente di ogni spada a doppio taglio;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essa penetra fino al punto di divisione </a:t>
            </a:r>
            <a:br>
              <a:rPr lang="it-IT" dirty="0"/>
            </a:br>
            <a:r>
              <a:rPr lang="it-IT" dirty="0"/>
              <a:t>dell’anima e dello spirito, </a:t>
            </a:r>
            <a:br>
              <a:rPr lang="it-IT" dirty="0"/>
            </a:br>
            <a:r>
              <a:rPr lang="it-IT" dirty="0"/>
              <a:t>delle giunture e delle midolla </a:t>
            </a:r>
            <a:br>
              <a:rPr lang="it-IT" dirty="0"/>
            </a:br>
            <a:r>
              <a:rPr lang="it-IT" dirty="0"/>
              <a:t>e scruta i sentimenti e i pensieri del cuore. </a:t>
            </a:r>
          </a:p>
          <a:p>
            <a:pPr marL="0" indent="0">
              <a:lnSpc>
                <a:spcPts val="3073"/>
              </a:lnSpc>
              <a:spcBef>
                <a:spcPts val="400"/>
              </a:spcBef>
              <a:buNone/>
            </a:pPr>
            <a:r>
              <a:rPr lang="it-IT" dirty="0"/>
              <a:t>Non v’è creatura che possa nascondersi </a:t>
            </a:r>
            <a:br>
              <a:rPr lang="it-IT" dirty="0"/>
            </a:br>
            <a:r>
              <a:rPr lang="it-IT" dirty="0"/>
              <a:t>davanti a lui, ma tutto è nudo </a:t>
            </a:r>
            <a:br>
              <a:rPr lang="it-IT" dirty="0"/>
            </a:br>
            <a:r>
              <a:rPr lang="it-IT" dirty="0"/>
              <a:t>e scoperto agli occhi suoi </a:t>
            </a:r>
            <a:br>
              <a:rPr lang="it-IT" dirty="0"/>
            </a:br>
            <a:r>
              <a:rPr lang="it-IT" dirty="0"/>
              <a:t>e a lui noi dobbiamo rendere conto.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D7B63378-9C33-4E2A-AD15-9E09EBDD0CF1}"/>
              </a:ext>
            </a:extLst>
          </p:cNvPr>
          <p:cNvSpPr txBox="1">
            <a:spLocks/>
          </p:cNvSpPr>
          <p:nvPr/>
        </p:nvSpPr>
        <p:spPr>
          <a:xfrm>
            <a:off x="545547" y="384410"/>
            <a:ext cx="11151705" cy="4806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Quarto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E1EAC-2D5F-B119-4CC1-FE84AA7BE777}"/>
              </a:ext>
            </a:extLst>
          </p:cNvPr>
          <p:cNvSpPr/>
          <p:nvPr/>
        </p:nvSpPr>
        <p:spPr>
          <a:xfrm>
            <a:off x="7564583" y="2213264"/>
            <a:ext cx="4478482" cy="4422251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325390 w 4003767"/>
              <a:gd name="connsiteY5" fmla="*/ 4845056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49 w 4003767"/>
              <a:gd name="connsiteY0" fmla="*/ 748847 h 4880225"/>
              <a:gd name="connsiteX1" fmla="*/ 900970 w 4003767"/>
              <a:gd name="connsiteY1" fmla="*/ 369870 h 4880225"/>
              <a:gd name="connsiteX2" fmla="*/ 2308530 w 4003767"/>
              <a:gd name="connsiteY2" fmla="*/ 0 h 4880225"/>
              <a:gd name="connsiteX3" fmla="*/ 4003767 w 4003767"/>
              <a:gd name="connsiteY3" fmla="*/ 605008 h 4880225"/>
              <a:gd name="connsiteX4" fmla="*/ 3962670 w 4003767"/>
              <a:gd name="connsiteY4" fmla="*/ 4880225 h 4880225"/>
              <a:gd name="connsiteX5" fmla="*/ 2606743 w 4003767"/>
              <a:gd name="connsiteY5" fmla="*/ 4868502 h 4880225"/>
              <a:gd name="connsiteX6" fmla="*/ 926128 w 4003767"/>
              <a:gd name="connsiteY6" fmla="*/ 4259825 h 4880225"/>
              <a:gd name="connsiteX7" fmla="*/ 5 w 4003767"/>
              <a:gd name="connsiteY7" fmla="*/ 2829610 h 4880225"/>
              <a:gd name="connsiteX8" fmla="*/ 27667 w 4003767"/>
              <a:gd name="connsiteY8" fmla="*/ 1582221 h 4880225"/>
              <a:gd name="connsiteX9" fmla="*/ 551649 w 4003767"/>
              <a:gd name="connsiteY9" fmla="*/ 748847 h 4880225"/>
              <a:gd name="connsiteX0" fmla="*/ 551653 w 4003771"/>
              <a:gd name="connsiteY0" fmla="*/ 748847 h 4880225"/>
              <a:gd name="connsiteX1" fmla="*/ 900974 w 4003771"/>
              <a:gd name="connsiteY1" fmla="*/ 369870 h 4880225"/>
              <a:gd name="connsiteX2" fmla="*/ 2308534 w 4003771"/>
              <a:gd name="connsiteY2" fmla="*/ 0 h 4880225"/>
              <a:gd name="connsiteX3" fmla="*/ 4003771 w 4003771"/>
              <a:gd name="connsiteY3" fmla="*/ 605008 h 4880225"/>
              <a:gd name="connsiteX4" fmla="*/ 3962674 w 4003771"/>
              <a:gd name="connsiteY4" fmla="*/ 4880225 h 4880225"/>
              <a:gd name="connsiteX5" fmla="*/ 2606747 w 4003771"/>
              <a:gd name="connsiteY5" fmla="*/ 4868502 h 4880225"/>
              <a:gd name="connsiteX6" fmla="*/ 926132 w 4003771"/>
              <a:gd name="connsiteY6" fmla="*/ 4259825 h 4880225"/>
              <a:gd name="connsiteX7" fmla="*/ 9 w 4003771"/>
              <a:gd name="connsiteY7" fmla="*/ 2829610 h 4880225"/>
              <a:gd name="connsiteX8" fmla="*/ 27671 w 4003771"/>
              <a:gd name="connsiteY8" fmla="*/ 1582221 h 4880225"/>
              <a:gd name="connsiteX9" fmla="*/ 551653 w 4003771"/>
              <a:gd name="connsiteY9" fmla="*/ 748847 h 4880225"/>
              <a:gd name="connsiteX0" fmla="*/ 551653 w 3968602"/>
              <a:gd name="connsiteY0" fmla="*/ 1230443 h 5361821"/>
              <a:gd name="connsiteX1" fmla="*/ 900974 w 3968602"/>
              <a:gd name="connsiteY1" fmla="*/ 851466 h 5361821"/>
              <a:gd name="connsiteX2" fmla="*/ 2308534 w 3968602"/>
              <a:gd name="connsiteY2" fmla="*/ 481596 h 5361821"/>
              <a:gd name="connsiteX3" fmla="*/ 3968602 w 3968602"/>
              <a:gd name="connsiteY3" fmla="*/ 183927 h 5361821"/>
              <a:gd name="connsiteX4" fmla="*/ 3962674 w 3968602"/>
              <a:gd name="connsiteY4" fmla="*/ 5361821 h 5361821"/>
              <a:gd name="connsiteX5" fmla="*/ 2606747 w 3968602"/>
              <a:gd name="connsiteY5" fmla="*/ 5350098 h 5361821"/>
              <a:gd name="connsiteX6" fmla="*/ 926132 w 3968602"/>
              <a:gd name="connsiteY6" fmla="*/ 4741421 h 5361821"/>
              <a:gd name="connsiteX7" fmla="*/ 9 w 3968602"/>
              <a:gd name="connsiteY7" fmla="*/ 3311206 h 5361821"/>
              <a:gd name="connsiteX8" fmla="*/ 27671 w 3968602"/>
              <a:gd name="connsiteY8" fmla="*/ 2063817 h 5361821"/>
              <a:gd name="connsiteX9" fmla="*/ 551653 w 3968602"/>
              <a:gd name="connsiteY9" fmla="*/ 1230443 h 5361821"/>
              <a:gd name="connsiteX0" fmla="*/ 551653 w 3968602"/>
              <a:gd name="connsiteY0" fmla="*/ 1236718 h 5368096"/>
              <a:gd name="connsiteX1" fmla="*/ 900974 w 3968602"/>
              <a:gd name="connsiteY1" fmla="*/ 857741 h 5368096"/>
              <a:gd name="connsiteX2" fmla="*/ 2191303 w 3968602"/>
              <a:gd name="connsiteY2" fmla="*/ 440979 h 5368096"/>
              <a:gd name="connsiteX3" fmla="*/ 3968602 w 3968602"/>
              <a:gd name="connsiteY3" fmla="*/ 190202 h 5368096"/>
              <a:gd name="connsiteX4" fmla="*/ 3962674 w 3968602"/>
              <a:gd name="connsiteY4" fmla="*/ 5368096 h 5368096"/>
              <a:gd name="connsiteX5" fmla="*/ 2606747 w 3968602"/>
              <a:gd name="connsiteY5" fmla="*/ 5356373 h 5368096"/>
              <a:gd name="connsiteX6" fmla="*/ 926132 w 3968602"/>
              <a:gd name="connsiteY6" fmla="*/ 4747696 h 5368096"/>
              <a:gd name="connsiteX7" fmla="*/ 9 w 3968602"/>
              <a:gd name="connsiteY7" fmla="*/ 3317481 h 5368096"/>
              <a:gd name="connsiteX8" fmla="*/ 27671 w 3968602"/>
              <a:gd name="connsiteY8" fmla="*/ 2070092 h 5368096"/>
              <a:gd name="connsiteX9" fmla="*/ 551653 w 3968602"/>
              <a:gd name="connsiteY9" fmla="*/ 1236718 h 5368096"/>
              <a:gd name="connsiteX0" fmla="*/ 551653 w 3968602"/>
              <a:gd name="connsiteY0" fmla="*/ 1289308 h 5420686"/>
              <a:gd name="connsiteX1" fmla="*/ 900974 w 3968602"/>
              <a:gd name="connsiteY1" fmla="*/ 910331 h 5420686"/>
              <a:gd name="connsiteX2" fmla="*/ 2191303 w 3968602"/>
              <a:gd name="connsiteY2" fmla="*/ 493569 h 5420686"/>
              <a:gd name="connsiteX3" fmla="*/ 3968602 w 3968602"/>
              <a:gd name="connsiteY3" fmla="*/ 242792 h 5420686"/>
              <a:gd name="connsiteX4" fmla="*/ 3962674 w 3968602"/>
              <a:gd name="connsiteY4" fmla="*/ 5420686 h 5420686"/>
              <a:gd name="connsiteX5" fmla="*/ 2606747 w 3968602"/>
              <a:gd name="connsiteY5" fmla="*/ 5408963 h 5420686"/>
              <a:gd name="connsiteX6" fmla="*/ 926132 w 3968602"/>
              <a:gd name="connsiteY6" fmla="*/ 4800286 h 5420686"/>
              <a:gd name="connsiteX7" fmla="*/ 9 w 3968602"/>
              <a:gd name="connsiteY7" fmla="*/ 3370071 h 5420686"/>
              <a:gd name="connsiteX8" fmla="*/ 27671 w 3968602"/>
              <a:gd name="connsiteY8" fmla="*/ 2122682 h 5420686"/>
              <a:gd name="connsiteX9" fmla="*/ 551653 w 3968602"/>
              <a:gd name="connsiteY9" fmla="*/ 1289308 h 5420686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191303 w 3968602"/>
              <a:gd name="connsiteY2" fmla="*/ 250777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077580 h 5208958"/>
              <a:gd name="connsiteX1" fmla="*/ 900974 w 3968602"/>
              <a:gd name="connsiteY1" fmla="*/ 698603 h 5208958"/>
              <a:gd name="connsiteX2" fmla="*/ 3140873 w 3968602"/>
              <a:gd name="connsiteY2" fmla="*/ 47379 h 5208958"/>
              <a:gd name="connsiteX3" fmla="*/ 3968602 w 3968602"/>
              <a:gd name="connsiteY3" fmla="*/ 31064 h 5208958"/>
              <a:gd name="connsiteX4" fmla="*/ 3962674 w 3968602"/>
              <a:gd name="connsiteY4" fmla="*/ 5208958 h 5208958"/>
              <a:gd name="connsiteX5" fmla="*/ 2606747 w 3968602"/>
              <a:gd name="connsiteY5" fmla="*/ 5197235 h 5208958"/>
              <a:gd name="connsiteX6" fmla="*/ 926132 w 3968602"/>
              <a:gd name="connsiteY6" fmla="*/ 4588558 h 5208958"/>
              <a:gd name="connsiteX7" fmla="*/ 9 w 3968602"/>
              <a:gd name="connsiteY7" fmla="*/ 3158343 h 5208958"/>
              <a:gd name="connsiteX8" fmla="*/ 27671 w 3968602"/>
              <a:gd name="connsiteY8" fmla="*/ 1910954 h 5208958"/>
              <a:gd name="connsiteX9" fmla="*/ 551653 w 3968602"/>
              <a:gd name="connsiteY9" fmla="*/ 1077580 h 5208958"/>
              <a:gd name="connsiteX0" fmla="*/ 551653 w 3968602"/>
              <a:gd name="connsiteY0" fmla="*/ 1046516 h 5177894"/>
              <a:gd name="connsiteX1" fmla="*/ 900974 w 3968602"/>
              <a:gd name="connsiteY1" fmla="*/ 667539 h 5177894"/>
              <a:gd name="connsiteX2" fmla="*/ 2507827 w 3968602"/>
              <a:gd name="connsiteY2" fmla="*/ 51484 h 5177894"/>
              <a:gd name="connsiteX3" fmla="*/ 3968602 w 3968602"/>
              <a:gd name="connsiteY3" fmla="*/ 0 h 5177894"/>
              <a:gd name="connsiteX4" fmla="*/ 3962674 w 3968602"/>
              <a:gd name="connsiteY4" fmla="*/ 5177894 h 5177894"/>
              <a:gd name="connsiteX5" fmla="*/ 2606747 w 3968602"/>
              <a:gd name="connsiteY5" fmla="*/ 5166171 h 5177894"/>
              <a:gd name="connsiteX6" fmla="*/ 926132 w 3968602"/>
              <a:gd name="connsiteY6" fmla="*/ 4557494 h 5177894"/>
              <a:gd name="connsiteX7" fmla="*/ 9 w 3968602"/>
              <a:gd name="connsiteY7" fmla="*/ 3127279 h 5177894"/>
              <a:gd name="connsiteX8" fmla="*/ 27671 w 3968602"/>
              <a:gd name="connsiteY8" fmla="*/ 1879890 h 5177894"/>
              <a:gd name="connsiteX9" fmla="*/ 551653 w 3968602"/>
              <a:gd name="connsiteY9" fmla="*/ 1046516 h 5177894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68602"/>
              <a:gd name="connsiteY0" fmla="*/ 1129349 h 5260727"/>
              <a:gd name="connsiteX1" fmla="*/ 900974 w 3968602"/>
              <a:gd name="connsiteY1" fmla="*/ 750372 h 5260727"/>
              <a:gd name="connsiteX2" fmla="*/ 2507827 w 3968602"/>
              <a:gd name="connsiteY2" fmla="*/ 134317 h 5260727"/>
              <a:gd name="connsiteX3" fmla="*/ 3968602 w 3968602"/>
              <a:gd name="connsiteY3" fmla="*/ 82833 h 5260727"/>
              <a:gd name="connsiteX4" fmla="*/ 3962674 w 3968602"/>
              <a:gd name="connsiteY4" fmla="*/ 5260727 h 5260727"/>
              <a:gd name="connsiteX5" fmla="*/ 2606747 w 3968602"/>
              <a:gd name="connsiteY5" fmla="*/ 5249004 h 5260727"/>
              <a:gd name="connsiteX6" fmla="*/ 926132 w 3968602"/>
              <a:gd name="connsiteY6" fmla="*/ 4640327 h 5260727"/>
              <a:gd name="connsiteX7" fmla="*/ 9 w 3968602"/>
              <a:gd name="connsiteY7" fmla="*/ 3210112 h 5260727"/>
              <a:gd name="connsiteX8" fmla="*/ 27671 w 3968602"/>
              <a:gd name="connsiteY8" fmla="*/ 1962723 h 5260727"/>
              <a:gd name="connsiteX9" fmla="*/ 551653 w 3968602"/>
              <a:gd name="connsiteY9" fmla="*/ 1129349 h 5260727"/>
              <a:gd name="connsiteX0" fmla="*/ 551653 w 3980325"/>
              <a:gd name="connsiteY0" fmla="*/ 1023988 h 5155366"/>
              <a:gd name="connsiteX1" fmla="*/ 900974 w 3980325"/>
              <a:gd name="connsiteY1" fmla="*/ 645011 h 5155366"/>
              <a:gd name="connsiteX2" fmla="*/ 2507827 w 3980325"/>
              <a:gd name="connsiteY2" fmla="*/ 28956 h 5155366"/>
              <a:gd name="connsiteX3" fmla="*/ 3980325 w 3980325"/>
              <a:gd name="connsiteY3" fmla="*/ 739472 h 5155366"/>
              <a:gd name="connsiteX4" fmla="*/ 3962674 w 3980325"/>
              <a:gd name="connsiteY4" fmla="*/ 5155366 h 5155366"/>
              <a:gd name="connsiteX5" fmla="*/ 2606747 w 3980325"/>
              <a:gd name="connsiteY5" fmla="*/ 5143643 h 5155366"/>
              <a:gd name="connsiteX6" fmla="*/ 926132 w 3980325"/>
              <a:gd name="connsiteY6" fmla="*/ 4534966 h 5155366"/>
              <a:gd name="connsiteX7" fmla="*/ 9 w 3980325"/>
              <a:gd name="connsiteY7" fmla="*/ 3104751 h 5155366"/>
              <a:gd name="connsiteX8" fmla="*/ 27671 w 3980325"/>
              <a:gd name="connsiteY8" fmla="*/ 1857362 h 5155366"/>
              <a:gd name="connsiteX9" fmla="*/ 551653 w 3980325"/>
              <a:gd name="connsiteY9" fmla="*/ 1023988 h 5155366"/>
              <a:gd name="connsiteX0" fmla="*/ 551653 w 3980325"/>
              <a:gd name="connsiteY0" fmla="*/ 832496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9" fmla="*/ 551653 w 3980325"/>
              <a:gd name="connsiteY9" fmla="*/ 832496 h 4963874"/>
              <a:gd name="connsiteX0" fmla="*/ 27671 w 3980325"/>
              <a:gd name="connsiteY0" fmla="*/ 1665870 h 4963874"/>
              <a:gd name="connsiteX1" fmla="*/ 900974 w 3980325"/>
              <a:gd name="connsiteY1" fmla="*/ 453519 h 4963874"/>
              <a:gd name="connsiteX2" fmla="*/ 1909950 w 3980325"/>
              <a:gd name="connsiteY2" fmla="*/ 36757 h 4963874"/>
              <a:gd name="connsiteX3" fmla="*/ 3980325 w 3980325"/>
              <a:gd name="connsiteY3" fmla="*/ 547980 h 4963874"/>
              <a:gd name="connsiteX4" fmla="*/ 3962674 w 3980325"/>
              <a:gd name="connsiteY4" fmla="*/ 4963874 h 4963874"/>
              <a:gd name="connsiteX5" fmla="*/ 2606747 w 3980325"/>
              <a:gd name="connsiteY5" fmla="*/ 4952151 h 4963874"/>
              <a:gd name="connsiteX6" fmla="*/ 926132 w 3980325"/>
              <a:gd name="connsiteY6" fmla="*/ 4343474 h 4963874"/>
              <a:gd name="connsiteX7" fmla="*/ 9 w 3980325"/>
              <a:gd name="connsiteY7" fmla="*/ 2913259 h 4963874"/>
              <a:gd name="connsiteX8" fmla="*/ 27671 w 3980325"/>
              <a:gd name="connsiteY8" fmla="*/ 1665870 h 4963874"/>
              <a:gd name="connsiteX0" fmla="*/ 27671 w 3980325"/>
              <a:gd name="connsiteY0" fmla="*/ 1648082 h 4946086"/>
              <a:gd name="connsiteX1" fmla="*/ 900974 w 3980325"/>
              <a:gd name="connsiteY1" fmla="*/ 435731 h 4946086"/>
              <a:gd name="connsiteX2" fmla="*/ 1909950 w 3980325"/>
              <a:gd name="connsiteY2" fmla="*/ 18969 h 4946086"/>
              <a:gd name="connsiteX3" fmla="*/ 3980325 w 3980325"/>
              <a:gd name="connsiteY3" fmla="*/ 1221853 h 4946086"/>
              <a:gd name="connsiteX4" fmla="*/ 3962674 w 3980325"/>
              <a:gd name="connsiteY4" fmla="*/ 4946086 h 4946086"/>
              <a:gd name="connsiteX5" fmla="*/ 2606747 w 3980325"/>
              <a:gd name="connsiteY5" fmla="*/ 4934363 h 4946086"/>
              <a:gd name="connsiteX6" fmla="*/ 926132 w 3980325"/>
              <a:gd name="connsiteY6" fmla="*/ 4325686 h 4946086"/>
              <a:gd name="connsiteX7" fmla="*/ 9 w 3980325"/>
              <a:gd name="connsiteY7" fmla="*/ 2895471 h 4946086"/>
              <a:gd name="connsiteX8" fmla="*/ 27671 w 3980325"/>
              <a:gd name="connsiteY8" fmla="*/ 1648082 h 4946086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7671 w 3980325"/>
              <a:gd name="connsiteY0" fmla="*/ 1671856 h 4969860"/>
              <a:gd name="connsiteX1" fmla="*/ 900974 w 3980325"/>
              <a:gd name="connsiteY1" fmla="*/ 459505 h 4969860"/>
              <a:gd name="connsiteX2" fmla="*/ 1909950 w 3980325"/>
              <a:gd name="connsiteY2" fmla="*/ 42743 h 4969860"/>
              <a:gd name="connsiteX3" fmla="*/ 3980325 w 3980325"/>
              <a:gd name="connsiteY3" fmla="*/ 1245627 h 4969860"/>
              <a:gd name="connsiteX4" fmla="*/ 3962674 w 3980325"/>
              <a:gd name="connsiteY4" fmla="*/ 4969860 h 4969860"/>
              <a:gd name="connsiteX5" fmla="*/ 2606747 w 3980325"/>
              <a:gd name="connsiteY5" fmla="*/ 4958137 h 4969860"/>
              <a:gd name="connsiteX6" fmla="*/ 926132 w 3980325"/>
              <a:gd name="connsiteY6" fmla="*/ 4349460 h 4969860"/>
              <a:gd name="connsiteX7" fmla="*/ 9 w 3980325"/>
              <a:gd name="connsiteY7" fmla="*/ 2919245 h 4969860"/>
              <a:gd name="connsiteX8" fmla="*/ 27671 w 3980325"/>
              <a:gd name="connsiteY8" fmla="*/ 1671856 h 4969860"/>
              <a:gd name="connsiteX0" fmla="*/ 22 w 3980338"/>
              <a:gd name="connsiteY0" fmla="*/ 2919245 h 4969860"/>
              <a:gd name="connsiteX1" fmla="*/ 900987 w 3980338"/>
              <a:gd name="connsiteY1" fmla="*/ 459505 h 4969860"/>
              <a:gd name="connsiteX2" fmla="*/ 1909963 w 3980338"/>
              <a:gd name="connsiteY2" fmla="*/ 42743 h 4969860"/>
              <a:gd name="connsiteX3" fmla="*/ 3980338 w 3980338"/>
              <a:gd name="connsiteY3" fmla="*/ 1245627 h 4969860"/>
              <a:gd name="connsiteX4" fmla="*/ 3962687 w 3980338"/>
              <a:gd name="connsiteY4" fmla="*/ 4969860 h 4969860"/>
              <a:gd name="connsiteX5" fmla="*/ 2606760 w 3980338"/>
              <a:gd name="connsiteY5" fmla="*/ 4958137 h 4969860"/>
              <a:gd name="connsiteX6" fmla="*/ 926145 w 3980338"/>
              <a:gd name="connsiteY6" fmla="*/ 4349460 h 4969860"/>
              <a:gd name="connsiteX7" fmla="*/ 22 w 3980338"/>
              <a:gd name="connsiteY7" fmla="*/ 2919245 h 4969860"/>
              <a:gd name="connsiteX0" fmla="*/ 1783 w 3982099"/>
              <a:gd name="connsiteY0" fmla="*/ 2919245 h 4969860"/>
              <a:gd name="connsiteX1" fmla="*/ 902748 w 3982099"/>
              <a:gd name="connsiteY1" fmla="*/ 459505 h 4969860"/>
              <a:gd name="connsiteX2" fmla="*/ 1911724 w 3982099"/>
              <a:gd name="connsiteY2" fmla="*/ 42743 h 4969860"/>
              <a:gd name="connsiteX3" fmla="*/ 3982099 w 3982099"/>
              <a:gd name="connsiteY3" fmla="*/ 1245627 h 4969860"/>
              <a:gd name="connsiteX4" fmla="*/ 3964448 w 3982099"/>
              <a:gd name="connsiteY4" fmla="*/ 4969860 h 4969860"/>
              <a:gd name="connsiteX5" fmla="*/ 2608521 w 3982099"/>
              <a:gd name="connsiteY5" fmla="*/ 4958137 h 4969860"/>
              <a:gd name="connsiteX6" fmla="*/ 927906 w 3982099"/>
              <a:gd name="connsiteY6" fmla="*/ 4349460 h 4969860"/>
              <a:gd name="connsiteX7" fmla="*/ 1783 w 3982099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1848 w 3982164"/>
              <a:gd name="connsiteY0" fmla="*/ 2919245 h 4969860"/>
              <a:gd name="connsiteX1" fmla="*/ 902813 w 3982164"/>
              <a:gd name="connsiteY1" fmla="*/ 459505 h 4969860"/>
              <a:gd name="connsiteX2" fmla="*/ 1911789 w 3982164"/>
              <a:gd name="connsiteY2" fmla="*/ 42743 h 4969860"/>
              <a:gd name="connsiteX3" fmla="*/ 3982164 w 3982164"/>
              <a:gd name="connsiteY3" fmla="*/ 1245627 h 4969860"/>
              <a:gd name="connsiteX4" fmla="*/ 3964513 w 3982164"/>
              <a:gd name="connsiteY4" fmla="*/ 4969860 h 4969860"/>
              <a:gd name="connsiteX5" fmla="*/ 2608586 w 3982164"/>
              <a:gd name="connsiteY5" fmla="*/ 4958137 h 4969860"/>
              <a:gd name="connsiteX6" fmla="*/ 927971 w 3982164"/>
              <a:gd name="connsiteY6" fmla="*/ 4349460 h 4969860"/>
              <a:gd name="connsiteX7" fmla="*/ 1848 w 3982164"/>
              <a:gd name="connsiteY7" fmla="*/ 2919245 h 4969860"/>
              <a:gd name="connsiteX0" fmla="*/ 2165 w 3982481"/>
              <a:gd name="connsiteY0" fmla="*/ 2919245 h 4969860"/>
              <a:gd name="connsiteX1" fmla="*/ 903130 w 3982481"/>
              <a:gd name="connsiteY1" fmla="*/ 459505 h 4969860"/>
              <a:gd name="connsiteX2" fmla="*/ 1912106 w 3982481"/>
              <a:gd name="connsiteY2" fmla="*/ 42743 h 4969860"/>
              <a:gd name="connsiteX3" fmla="*/ 3982481 w 3982481"/>
              <a:gd name="connsiteY3" fmla="*/ 1245627 h 4969860"/>
              <a:gd name="connsiteX4" fmla="*/ 3964830 w 3982481"/>
              <a:gd name="connsiteY4" fmla="*/ 4969860 h 4969860"/>
              <a:gd name="connsiteX5" fmla="*/ 2608903 w 3982481"/>
              <a:gd name="connsiteY5" fmla="*/ 4958137 h 4969860"/>
              <a:gd name="connsiteX6" fmla="*/ 928288 w 3982481"/>
              <a:gd name="connsiteY6" fmla="*/ 4349460 h 4969860"/>
              <a:gd name="connsiteX7" fmla="*/ 2165 w 3982481"/>
              <a:gd name="connsiteY7" fmla="*/ 2919245 h 4969860"/>
              <a:gd name="connsiteX0" fmla="*/ 2165 w 3982481"/>
              <a:gd name="connsiteY0" fmla="*/ 2789112 h 4839727"/>
              <a:gd name="connsiteX1" fmla="*/ 903130 w 3982481"/>
              <a:gd name="connsiteY1" fmla="*/ 329372 h 4839727"/>
              <a:gd name="connsiteX2" fmla="*/ 1783152 w 3982481"/>
              <a:gd name="connsiteY2" fmla="*/ 53287 h 4839727"/>
              <a:gd name="connsiteX3" fmla="*/ 3982481 w 3982481"/>
              <a:gd name="connsiteY3" fmla="*/ 1115494 h 4839727"/>
              <a:gd name="connsiteX4" fmla="*/ 3964830 w 3982481"/>
              <a:gd name="connsiteY4" fmla="*/ 4839727 h 4839727"/>
              <a:gd name="connsiteX5" fmla="*/ 2608903 w 3982481"/>
              <a:gd name="connsiteY5" fmla="*/ 4828004 h 4839727"/>
              <a:gd name="connsiteX6" fmla="*/ 928288 w 3982481"/>
              <a:gd name="connsiteY6" fmla="*/ 4219327 h 4839727"/>
              <a:gd name="connsiteX7" fmla="*/ 2165 w 3982481"/>
              <a:gd name="connsiteY7" fmla="*/ 2789112 h 4839727"/>
              <a:gd name="connsiteX0" fmla="*/ 2165 w 3982481"/>
              <a:gd name="connsiteY0" fmla="*/ 2810501 h 4861116"/>
              <a:gd name="connsiteX1" fmla="*/ 903130 w 3982481"/>
              <a:gd name="connsiteY1" fmla="*/ 350761 h 4861116"/>
              <a:gd name="connsiteX2" fmla="*/ 1841768 w 3982481"/>
              <a:gd name="connsiteY2" fmla="*/ 51230 h 4861116"/>
              <a:gd name="connsiteX3" fmla="*/ 3982481 w 3982481"/>
              <a:gd name="connsiteY3" fmla="*/ 1136883 h 4861116"/>
              <a:gd name="connsiteX4" fmla="*/ 3964830 w 3982481"/>
              <a:gd name="connsiteY4" fmla="*/ 4861116 h 4861116"/>
              <a:gd name="connsiteX5" fmla="*/ 2608903 w 3982481"/>
              <a:gd name="connsiteY5" fmla="*/ 4849393 h 4861116"/>
              <a:gd name="connsiteX6" fmla="*/ 928288 w 3982481"/>
              <a:gd name="connsiteY6" fmla="*/ 4240716 h 4861116"/>
              <a:gd name="connsiteX7" fmla="*/ 2165 w 3982481"/>
              <a:gd name="connsiteY7" fmla="*/ 2810501 h 4861116"/>
              <a:gd name="connsiteX0" fmla="*/ 2165 w 3982481"/>
              <a:gd name="connsiteY0" fmla="*/ 2763783 h 4814398"/>
              <a:gd name="connsiteX1" fmla="*/ 903130 w 3982481"/>
              <a:gd name="connsiteY1" fmla="*/ 304043 h 4814398"/>
              <a:gd name="connsiteX2" fmla="*/ 1841768 w 3982481"/>
              <a:gd name="connsiteY2" fmla="*/ 4512 h 4814398"/>
              <a:gd name="connsiteX3" fmla="*/ 3982481 w 3982481"/>
              <a:gd name="connsiteY3" fmla="*/ 1090165 h 4814398"/>
              <a:gd name="connsiteX4" fmla="*/ 3964830 w 3982481"/>
              <a:gd name="connsiteY4" fmla="*/ 4814398 h 4814398"/>
              <a:gd name="connsiteX5" fmla="*/ 2608903 w 3982481"/>
              <a:gd name="connsiteY5" fmla="*/ 4802675 h 4814398"/>
              <a:gd name="connsiteX6" fmla="*/ 928288 w 3982481"/>
              <a:gd name="connsiteY6" fmla="*/ 4193998 h 4814398"/>
              <a:gd name="connsiteX7" fmla="*/ 2165 w 3982481"/>
              <a:gd name="connsiteY7" fmla="*/ 2763783 h 4814398"/>
              <a:gd name="connsiteX0" fmla="*/ 2165 w 3966053"/>
              <a:gd name="connsiteY0" fmla="*/ 2761230 h 4811845"/>
              <a:gd name="connsiteX1" fmla="*/ 903130 w 3966053"/>
              <a:gd name="connsiteY1" fmla="*/ 301490 h 4811845"/>
              <a:gd name="connsiteX2" fmla="*/ 1841768 w 3966053"/>
              <a:gd name="connsiteY2" fmla="*/ 1959 h 4811845"/>
              <a:gd name="connsiteX3" fmla="*/ 3959035 w 3966053"/>
              <a:gd name="connsiteY3" fmla="*/ 1404135 h 4811845"/>
              <a:gd name="connsiteX4" fmla="*/ 3964830 w 3966053"/>
              <a:gd name="connsiteY4" fmla="*/ 4811845 h 4811845"/>
              <a:gd name="connsiteX5" fmla="*/ 2608903 w 3966053"/>
              <a:gd name="connsiteY5" fmla="*/ 4800122 h 4811845"/>
              <a:gd name="connsiteX6" fmla="*/ 928288 w 3966053"/>
              <a:gd name="connsiteY6" fmla="*/ 4191445 h 4811845"/>
              <a:gd name="connsiteX7" fmla="*/ 2165 w 3966053"/>
              <a:gd name="connsiteY7" fmla="*/ 2761230 h 4811845"/>
              <a:gd name="connsiteX0" fmla="*/ 10 w 3963898"/>
              <a:gd name="connsiteY0" fmla="*/ 2761230 h 4811845"/>
              <a:gd name="connsiteX1" fmla="*/ 1839613 w 3963898"/>
              <a:gd name="connsiteY1" fmla="*/ 1959 h 4811845"/>
              <a:gd name="connsiteX2" fmla="*/ 3956880 w 3963898"/>
              <a:gd name="connsiteY2" fmla="*/ 1404135 h 4811845"/>
              <a:gd name="connsiteX3" fmla="*/ 3962675 w 3963898"/>
              <a:gd name="connsiteY3" fmla="*/ 4811845 h 4811845"/>
              <a:gd name="connsiteX4" fmla="*/ 2606748 w 3963898"/>
              <a:gd name="connsiteY4" fmla="*/ 4800122 h 4811845"/>
              <a:gd name="connsiteX5" fmla="*/ 926133 w 3963898"/>
              <a:gd name="connsiteY5" fmla="*/ 4191445 h 4811845"/>
              <a:gd name="connsiteX6" fmla="*/ 10 w 3963898"/>
              <a:gd name="connsiteY6" fmla="*/ 2761230 h 4811845"/>
              <a:gd name="connsiteX0" fmla="*/ 40753 w 4004641"/>
              <a:gd name="connsiteY0" fmla="*/ 2761230 h 4811845"/>
              <a:gd name="connsiteX1" fmla="*/ 1880356 w 4004641"/>
              <a:gd name="connsiteY1" fmla="*/ 1959 h 4811845"/>
              <a:gd name="connsiteX2" fmla="*/ 3997623 w 4004641"/>
              <a:gd name="connsiteY2" fmla="*/ 1404135 h 4811845"/>
              <a:gd name="connsiteX3" fmla="*/ 4003418 w 4004641"/>
              <a:gd name="connsiteY3" fmla="*/ 4811845 h 4811845"/>
              <a:gd name="connsiteX4" fmla="*/ 2647491 w 4004641"/>
              <a:gd name="connsiteY4" fmla="*/ 4800122 h 4811845"/>
              <a:gd name="connsiteX5" fmla="*/ 966876 w 4004641"/>
              <a:gd name="connsiteY5" fmla="*/ 4191445 h 4811845"/>
              <a:gd name="connsiteX6" fmla="*/ 40753 w 4004641"/>
              <a:gd name="connsiteY6" fmla="*/ 2761230 h 4811845"/>
              <a:gd name="connsiteX0" fmla="*/ 42701 w 4006589"/>
              <a:gd name="connsiteY0" fmla="*/ 2761230 h 4811845"/>
              <a:gd name="connsiteX1" fmla="*/ 1882304 w 4006589"/>
              <a:gd name="connsiteY1" fmla="*/ 1959 h 4811845"/>
              <a:gd name="connsiteX2" fmla="*/ 3999571 w 4006589"/>
              <a:gd name="connsiteY2" fmla="*/ 1404135 h 4811845"/>
              <a:gd name="connsiteX3" fmla="*/ 4005366 w 4006589"/>
              <a:gd name="connsiteY3" fmla="*/ 4811845 h 4811845"/>
              <a:gd name="connsiteX4" fmla="*/ 2649439 w 4006589"/>
              <a:gd name="connsiteY4" fmla="*/ 4800122 h 4811845"/>
              <a:gd name="connsiteX5" fmla="*/ 968824 w 4006589"/>
              <a:gd name="connsiteY5" fmla="*/ 4191445 h 4811845"/>
              <a:gd name="connsiteX6" fmla="*/ 42701 w 4006589"/>
              <a:gd name="connsiteY6" fmla="*/ 2761230 h 4811845"/>
              <a:gd name="connsiteX0" fmla="*/ 37553 w 4001441"/>
              <a:gd name="connsiteY0" fmla="*/ 2761230 h 4811845"/>
              <a:gd name="connsiteX1" fmla="*/ 1877156 w 4001441"/>
              <a:gd name="connsiteY1" fmla="*/ 1959 h 4811845"/>
              <a:gd name="connsiteX2" fmla="*/ 3994423 w 4001441"/>
              <a:gd name="connsiteY2" fmla="*/ 1404135 h 4811845"/>
              <a:gd name="connsiteX3" fmla="*/ 4000218 w 4001441"/>
              <a:gd name="connsiteY3" fmla="*/ 4811845 h 4811845"/>
              <a:gd name="connsiteX4" fmla="*/ 2644291 w 4001441"/>
              <a:gd name="connsiteY4" fmla="*/ 4800122 h 4811845"/>
              <a:gd name="connsiteX5" fmla="*/ 963676 w 4001441"/>
              <a:gd name="connsiteY5" fmla="*/ 4191445 h 4811845"/>
              <a:gd name="connsiteX6" fmla="*/ 37553 w 4001441"/>
              <a:gd name="connsiteY6" fmla="*/ 2761230 h 4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441" h="4811845">
                <a:moveTo>
                  <a:pt x="37553" y="2761230"/>
                </a:moveTo>
                <a:cubicBezTo>
                  <a:pt x="-267400" y="749997"/>
                  <a:pt x="1370078" y="52295"/>
                  <a:pt x="1877156" y="1959"/>
                </a:cubicBezTo>
                <a:cubicBezTo>
                  <a:pt x="2804596" y="-35312"/>
                  <a:pt x="3830828" y="460356"/>
                  <a:pt x="3994423" y="1404135"/>
                </a:cubicBezTo>
                <a:cubicBezTo>
                  <a:pt x="3988539" y="2876100"/>
                  <a:pt x="4006102" y="3339880"/>
                  <a:pt x="4000218" y="4811845"/>
                </a:cubicBezTo>
                <a:lnTo>
                  <a:pt x="2644291" y="4800122"/>
                </a:lnTo>
                <a:cubicBezTo>
                  <a:pt x="1985801" y="4726030"/>
                  <a:pt x="964379" y="4400353"/>
                  <a:pt x="963676" y="4191445"/>
                </a:cubicBezTo>
                <a:cubicBezTo>
                  <a:pt x="564389" y="3982537"/>
                  <a:pt x="34896" y="3236805"/>
                  <a:pt x="37553" y="276123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96" t="-128" r="-15314" b="-270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41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5" y="1043492"/>
            <a:ext cx="10507858" cy="5593614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L</a:t>
            </a:r>
            <a:r>
              <a:rPr lang="it-IT" dirty="0"/>
              <a:t>a Parola va ascoltata, accetta </a:t>
            </a:r>
            <a:br>
              <a:rPr lang="it-IT" dirty="0"/>
            </a:br>
            <a:r>
              <a:rPr lang="it-IT" dirty="0"/>
              <a:t>e con l’aiuto dello Spirito fecondo </a:t>
            </a:r>
            <a:br>
              <a:rPr lang="it-IT" dirty="0"/>
            </a:br>
            <a:r>
              <a:rPr lang="it-IT" dirty="0"/>
              <a:t>si tramuterà in opere in Cristo.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 la Parola di Dio </a:t>
            </a:r>
            <a:br>
              <a:rPr lang="it-IT" dirty="0"/>
            </a:br>
            <a:r>
              <a:rPr lang="it-IT" dirty="0"/>
              <a:t>ci pone davanti ad una verità </a:t>
            </a:r>
            <a:br>
              <a:rPr lang="it-IT" dirty="0"/>
            </a:br>
            <a:r>
              <a:rPr lang="it-IT" dirty="0"/>
              <a:t>da cui non possiamo sfuggire.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Ci scoprirà, </a:t>
            </a:r>
            <a:br>
              <a:rPr lang="it-IT" dirty="0"/>
            </a:br>
            <a:r>
              <a:rPr lang="it-IT" dirty="0"/>
              <a:t>ci metterà davanti alle nostre nullità, </a:t>
            </a:r>
            <a:br>
              <a:rPr lang="it-IT" dirty="0"/>
            </a:br>
            <a:r>
              <a:rPr lang="it-IT" dirty="0"/>
              <a:t>alle nostre pochezze, ai nostri peccati…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poiché la Parola di Dio è “opportunità”  </a:t>
            </a:r>
            <a:br>
              <a:rPr lang="it-IT" dirty="0"/>
            </a:br>
            <a:r>
              <a:rPr lang="it-IT" dirty="0"/>
              <a:t>di redenzione e purificazione.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EB8F15"/>
              </a:solidFill>
            </a:endParaRPr>
          </a:p>
          <a:p>
            <a:pPr marL="0" indent="0" algn="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endParaRPr lang="it-IT" dirty="0"/>
          </a:p>
        </p:txBody>
      </p:sp>
      <p:pic>
        <p:nvPicPr>
          <p:cNvPr id="3" name="Immagine 2" descr="Immagine che contiene muro, interno, cartone animato, arte&#10;&#10;Descrizione generata automaticamente">
            <a:extLst>
              <a:ext uri="{FF2B5EF4-FFF2-40B4-BE49-F238E27FC236}">
                <a16:creationId xmlns:a16="http://schemas.microsoft.com/office/drawing/2014/main" id="{01A2CF01-241D-D027-95F2-E935080D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54" y="809624"/>
            <a:ext cx="5282046" cy="5083751"/>
          </a:xfrm>
          <a:prstGeom prst="hear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16848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9E579221-4130-99D2-A87E-6CF0E427783D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solidFill>
            <a:srgbClr val="C3A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47F4EFF9-878A-51C8-6BA8-0030F8F547D8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17" y="4357812"/>
            <a:ext cx="5358885" cy="198478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62AC"/>
                </a:solidFill>
              </a:rPr>
              <a:t>Padre Nostro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10 Ave Maria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Gloria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A398B8F-80B7-9AB9-E2FA-B7FEA74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17" y="2144487"/>
            <a:ext cx="6664445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/>
              <a:t>La parola ascoltata penetra nell’uomo</a:t>
            </a:r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13108D92-BA4C-EE03-CCFC-23D77FBAC33E}"/>
              </a:ext>
            </a:extLst>
          </p:cNvPr>
          <p:cNvSpPr txBox="1">
            <a:spLocks/>
          </p:cNvSpPr>
          <p:nvPr/>
        </p:nvSpPr>
        <p:spPr>
          <a:xfrm>
            <a:off x="4613562" y="386755"/>
            <a:ext cx="56913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Quarto mistero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uiExpand="1" build="p" animBg="1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-496" r="32742" b="496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181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438525"/>
            <a:ext cx="830080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Maria donna dell’ascolto, </a:t>
            </a:r>
            <a:br>
              <a:rPr lang="it-IT" dirty="0"/>
            </a:br>
            <a:r>
              <a:rPr lang="it-IT" dirty="0"/>
              <a:t>rendi aperti i nostri orecchi;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Parola del tuo Figlio Gesù </a:t>
            </a:r>
            <a:br>
              <a:rPr lang="it-IT" dirty="0"/>
            </a:br>
            <a:r>
              <a:rPr lang="it-IT" dirty="0"/>
              <a:t>tra le mille parole di questo mondo;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realtà in cui viviamo, </a:t>
            </a:r>
            <a:br>
              <a:rPr lang="it-IT" dirty="0"/>
            </a:br>
            <a:r>
              <a:rPr lang="it-IT" dirty="0"/>
              <a:t>ogni persona che incontriamo, specialmente </a:t>
            </a:r>
            <a:br>
              <a:rPr lang="it-IT" dirty="0"/>
            </a:br>
            <a:r>
              <a:rPr lang="it-IT" dirty="0"/>
              <a:t>quella che è povera, bisognosa, in difficoltà.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Maria, donna della decisione, </a:t>
            </a:r>
            <a:br>
              <a:rPr lang="it-IT" dirty="0"/>
            </a:br>
            <a:r>
              <a:rPr lang="it-IT" dirty="0"/>
              <a:t>illumina la nostra mente e il nostro cuore, </a:t>
            </a:r>
            <a:br>
              <a:rPr lang="it-IT" dirty="0"/>
            </a:br>
            <a:r>
              <a:rPr lang="it-IT" dirty="0"/>
              <a:t>perché sappiamo obbedire alla Parola del tuo Figlio Gesù, senza tentennamenti;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▼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6" y="1940641"/>
            <a:ext cx="2887039" cy="485043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55632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38525"/>
            <a:ext cx="815912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SCOLTO,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…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donaci il coraggio della decisione, </a:t>
            </a:r>
            <a:br>
              <a:rPr lang="it-IT" dirty="0"/>
            </a:br>
            <a:r>
              <a:rPr lang="it-IT" dirty="0"/>
              <a:t>di non lasciarci trascinare </a:t>
            </a:r>
            <a:br>
              <a:rPr lang="it-IT" dirty="0"/>
            </a:br>
            <a:r>
              <a:rPr lang="it-IT" dirty="0"/>
              <a:t>perché altri orientino la nostra vita.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Maria, donna dell’azione, </a:t>
            </a:r>
            <a:br>
              <a:rPr lang="it-IT" dirty="0"/>
            </a:br>
            <a:r>
              <a:rPr lang="it-IT" dirty="0"/>
              <a:t>fa’ che le nostre mani e i nostri piedi </a:t>
            </a:r>
            <a:br>
              <a:rPr lang="it-IT" dirty="0"/>
            </a:br>
            <a:r>
              <a:rPr lang="it-IT" dirty="0"/>
              <a:t>si muovano “in fretta” verso gli altri,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 la carità </a:t>
            </a:r>
            <a:br>
              <a:rPr lang="it-IT" dirty="0"/>
            </a:br>
            <a:r>
              <a:rPr lang="it-IT" dirty="0"/>
              <a:t>e l’amore del tuo Figlio Gesù,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portare, come te, </a:t>
            </a:r>
            <a:br>
              <a:rPr lang="it-IT" dirty="0"/>
            </a:br>
            <a:r>
              <a:rPr lang="it-IT" dirty="0"/>
              <a:t>nel mondo la luce del Vangelo.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>
                <a:solidFill>
                  <a:srgbClr val="FF0000"/>
                </a:solidFill>
              </a:rPr>
              <a:t>Amen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			</a:t>
            </a:r>
            <a:r>
              <a:rPr lang="it-IT" b="1" i="1" dirty="0">
                <a:latin typeface="Arrus BT" panose="02090602060506020304" pitchFamily="18" charset="0"/>
              </a:rPr>
              <a:t>	</a:t>
            </a:r>
            <a:r>
              <a:rPr lang="it-IT" b="1" i="1" dirty="0">
                <a:solidFill>
                  <a:srgbClr val="002060"/>
                </a:solidFill>
                <a:latin typeface="Arrus BT" panose="02090602060506020304" pitchFamily="18" charset="0"/>
              </a:rPr>
              <a:t>(Papa Francesco)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0" b="98817" l="10000" r="98000">
                        <a14:foregroundMark x1="89000" y1="42604" x2="94000" y2="94083"/>
                        <a14:foregroundMark x1="94000" y1="94083" x2="39333" y2="92012"/>
                        <a14:foregroundMark x1="69667" y1="8284" x2="57333" y2="8580"/>
                        <a14:foregroundMark x1="57333" y1="8580" x2="56667" y2="9467"/>
                        <a14:foregroundMark x1="63333" y1="5030" x2="57333" y2="7396"/>
                        <a14:foregroundMark x1="96000" y1="48225" x2="93333" y2="82249"/>
                        <a14:foregroundMark x1="93333" y1="82249" x2="93667" y2="84024"/>
                        <a14:foregroundMark x1="98000" y1="95266" x2="82000" y2="9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0887" y="2345856"/>
            <a:ext cx="3867669" cy="4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9007"/>
            <a:ext cx="11011452" cy="635337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L’ascolto fondato sulla roccia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5785"/>
            <a:ext cx="8207829" cy="4814224"/>
          </a:xfrm>
        </p:spPr>
        <p:txBody>
          <a:bodyPr/>
          <a:lstStyle/>
          <a:p>
            <a:pPr marL="0" indent="0">
              <a:buNone/>
              <a:tabLst>
                <a:tab pos="6996113" algn="r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Matteo 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(7,24-27)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Perciò chiunque ascolta queste mie parole </a:t>
            </a:r>
            <a:br>
              <a:rPr lang="it-IT" sz="2600" dirty="0"/>
            </a:br>
            <a:r>
              <a:rPr lang="it-IT" sz="2600" dirty="0"/>
              <a:t>e le mette in pratica, è simile a un uomo saggio </a:t>
            </a:r>
            <a:br>
              <a:rPr lang="it-IT" sz="2600" dirty="0"/>
            </a:br>
            <a:r>
              <a:rPr lang="it-IT" sz="2600" dirty="0"/>
              <a:t>che ha costruito la sua casa sulla roccia.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Cadde la pioggia, strariparono i fiumi, </a:t>
            </a:r>
            <a:br>
              <a:rPr lang="it-IT" sz="2600" dirty="0"/>
            </a:br>
            <a:r>
              <a:rPr lang="it-IT" sz="2600" dirty="0"/>
              <a:t>soffiarono i venti e si  abbatterono su quella casa, </a:t>
            </a:r>
            <a:br>
              <a:rPr lang="it-IT" sz="2600" dirty="0"/>
            </a:br>
            <a:r>
              <a:rPr lang="it-IT" sz="2600" dirty="0"/>
              <a:t>ed essa non cadde, perché era fondata sopra la roccia.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Chiunque ascolta queste mie parole </a:t>
            </a:r>
            <a:br>
              <a:rPr lang="it-IT" sz="2600" dirty="0"/>
            </a:br>
            <a:r>
              <a:rPr lang="it-IT" sz="2600" dirty="0"/>
              <a:t>e non le mette in pratica, è simile a un uomo stolto </a:t>
            </a:r>
            <a:br>
              <a:rPr lang="it-IT" sz="2600" dirty="0"/>
            </a:br>
            <a:r>
              <a:rPr lang="it-IT" sz="2600" dirty="0"/>
              <a:t>che ha costruito la sua casa sulla sabbia. </a:t>
            </a:r>
          </a:p>
          <a:p>
            <a:pPr marL="0" indent="0">
              <a:lnSpc>
                <a:spcPts val="2800"/>
              </a:lnSpc>
              <a:spcBef>
                <a:spcPts val="400"/>
              </a:spcBef>
              <a:buNone/>
            </a:pPr>
            <a:r>
              <a:rPr lang="it-IT" sz="2600" dirty="0"/>
              <a:t>Cadde la pioggia, strariparono i fiumi, </a:t>
            </a:r>
            <a:br>
              <a:rPr lang="it-IT" sz="2600" dirty="0"/>
            </a:br>
            <a:r>
              <a:rPr lang="it-IT" sz="2600" dirty="0"/>
              <a:t>soffiarono i venti e si abbatterono su quella casa, </a:t>
            </a:r>
            <a:br>
              <a:rPr lang="it-IT" sz="2600" dirty="0"/>
            </a:br>
            <a:r>
              <a:rPr lang="it-IT" sz="2600" dirty="0"/>
              <a:t>ed essa cadde, e la sua rovina fu grande".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/>
          </a:p>
          <a:p>
            <a:endParaRPr lang="it-IT" dirty="0"/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76E56D3-E4C9-C999-33D3-03D87E45BE3A}"/>
              </a:ext>
            </a:extLst>
          </p:cNvPr>
          <p:cNvSpPr txBox="1">
            <a:spLocks/>
          </p:cNvSpPr>
          <p:nvPr/>
        </p:nvSpPr>
        <p:spPr>
          <a:xfrm>
            <a:off x="545547" y="409118"/>
            <a:ext cx="11151705" cy="4005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Quinto mistero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2559E0F-65C5-5010-8C35-4F4C19273FB8}"/>
              </a:ext>
            </a:extLst>
          </p:cNvPr>
          <p:cNvSpPr/>
          <p:nvPr/>
        </p:nvSpPr>
        <p:spPr>
          <a:xfrm>
            <a:off x="8274154" y="2306934"/>
            <a:ext cx="4188315" cy="4465569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8198 w 3980316"/>
              <a:gd name="connsiteY0" fmla="*/ 748847 h 4880225"/>
              <a:gd name="connsiteX1" fmla="*/ 877519 w 3980316"/>
              <a:gd name="connsiteY1" fmla="*/ 369870 h 4880225"/>
              <a:gd name="connsiteX2" fmla="*/ 2285079 w 3980316"/>
              <a:gd name="connsiteY2" fmla="*/ 0 h 4880225"/>
              <a:gd name="connsiteX3" fmla="*/ 3980316 w 3980316"/>
              <a:gd name="connsiteY3" fmla="*/ 605008 h 4880225"/>
              <a:gd name="connsiteX4" fmla="*/ 3939219 w 3980316"/>
              <a:gd name="connsiteY4" fmla="*/ 4880225 h 4880225"/>
              <a:gd name="connsiteX5" fmla="*/ 4216 w 3980316"/>
              <a:gd name="connsiteY5" fmla="*/ 4880225 h 4880225"/>
              <a:gd name="connsiteX6" fmla="*/ 0 w 3980316"/>
              <a:gd name="connsiteY6" fmla="*/ 3626779 h 4880225"/>
              <a:gd name="connsiteX7" fmla="*/ 4216 w 3980316"/>
              <a:gd name="connsiteY7" fmla="*/ 1582221 h 4880225"/>
              <a:gd name="connsiteX8" fmla="*/ 528198 w 3980316"/>
              <a:gd name="connsiteY8" fmla="*/ 748847 h 4880225"/>
              <a:gd name="connsiteX0" fmla="*/ 820674 w 4272792"/>
              <a:gd name="connsiteY0" fmla="*/ 748847 h 4880225"/>
              <a:gd name="connsiteX1" fmla="*/ 1169995 w 4272792"/>
              <a:gd name="connsiteY1" fmla="*/ 369870 h 4880225"/>
              <a:gd name="connsiteX2" fmla="*/ 2577555 w 4272792"/>
              <a:gd name="connsiteY2" fmla="*/ 0 h 4880225"/>
              <a:gd name="connsiteX3" fmla="*/ 4272792 w 4272792"/>
              <a:gd name="connsiteY3" fmla="*/ 605008 h 4880225"/>
              <a:gd name="connsiteX4" fmla="*/ 4231695 w 4272792"/>
              <a:gd name="connsiteY4" fmla="*/ 4880225 h 4880225"/>
              <a:gd name="connsiteX5" fmla="*/ 296692 w 4272792"/>
              <a:gd name="connsiteY5" fmla="*/ 4880225 h 4880225"/>
              <a:gd name="connsiteX6" fmla="*/ 280753 w 4272792"/>
              <a:gd name="connsiteY6" fmla="*/ 4435671 h 4880225"/>
              <a:gd name="connsiteX7" fmla="*/ 292476 w 4272792"/>
              <a:gd name="connsiteY7" fmla="*/ 3626779 h 4880225"/>
              <a:gd name="connsiteX8" fmla="*/ 296692 w 4272792"/>
              <a:gd name="connsiteY8" fmla="*/ 1582221 h 4880225"/>
              <a:gd name="connsiteX9" fmla="*/ 820674 w 4272792"/>
              <a:gd name="connsiteY9" fmla="*/ 748847 h 4880225"/>
              <a:gd name="connsiteX0" fmla="*/ 686312 w 4138430"/>
              <a:gd name="connsiteY0" fmla="*/ 748847 h 4880225"/>
              <a:gd name="connsiteX1" fmla="*/ 1035633 w 4138430"/>
              <a:gd name="connsiteY1" fmla="*/ 369870 h 4880225"/>
              <a:gd name="connsiteX2" fmla="*/ 2443193 w 4138430"/>
              <a:gd name="connsiteY2" fmla="*/ 0 h 4880225"/>
              <a:gd name="connsiteX3" fmla="*/ 4138430 w 4138430"/>
              <a:gd name="connsiteY3" fmla="*/ 605008 h 4880225"/>
              <a:gd name="connsiteX4" fmla="*/ 4097333 w 4138430"/>
              <a:gd name="connsiteY4" fmla="*/ 4880225 h 4880225"/>
              <a:gd name="connsiteX5" fmla="*/ 162330 w 4138430"/>
              <a:gd name="connsiteY5" fmla="*/ 4880225 h 4880225"/>
              <a:gd name="connsiteX6" fmla="*/ 1060791 w 4138430"/>
              <a:gd name="connsiteY6" fmla="*/ 4259825 h 4880225"/>
              <a:gd name="connsiteX7" fmla="*/ 158114 w 4138430"/>
              <a:gd name="connsiteY7" fmla="*/ 3626779 h 4880225"/>
              <a:gd name="connsiteX8" fmla="*/ 162330 w 4138430"/>
              <a:gd name="connsiteY8" fmla="*/ 1582221 h 4880225"/>
              <a:gd name="connsiteX9" fmla="*/ 686312 w 4138430"/>
              <a:gd name="connsiteY9" fmla="*/ 748847 h 4880225"/>
              <a:gd name="connsiteX0" fmla="*/ 528204 w 3980322"/>
              <a:gd name="connsiteY0" fmla="*/ 748847 h 4880225"/>
              <a:gd name="connsiteX1" fmla="*/ 877525 w 3980322"/>
              <a:gd name="connsiteY1" fmla="*/ 369870 h 4880225"/>
              <a:gd name="connsiteX2" fmla="*/ 2285085 w 3980322"/>
              <a:gd name="connsiteY2" fmla="*/ 0 h 4880225"/>
              <a:gd name="connsiteX3" fmla="*/ 3980322 w 3980322"/>
              <a:gd name="connsiteY3" fmla="*/ 605008 h 4880225"/>
              <a:gd name="connsiteX4" fmla="*/ 3939225 w 3980322"/>
              <a:gd name="connsiteY4" fmla="*/ 4880225 h 4880225"/>
              <a:gd name="connsiteX5" fmla="*/ 2301945 w 3980322"/>
              <a:gd name="connsiteY5" fmla="*/ 4845056 h 4880225"/>
              <a:gd name="connsiteX6" fmla="*/ 902683 w 3980322"/>
              <a:gd name="connsiteY6" fmla="*/ 4259825 h 4880225"/>
              <a:gd name="connsiteX7" fmla="*/ 6 w 3980322"/>
              <a:gd name="connsiteY7" fmla="*/ 3626779 h 4880225"/>
              <a:gd name="connsiteX8" fmla="*/ 4222 w 3980322"/>
              <a:gd name="connsiteY8" fmla="*/ 1582221 h 4880225"/>
              <a:gd name="connsiteX9" fmla="*/ 528204 w 3980322"/>
              <a:gd name="connsiteY9" fmla="*/ 748847 h 4880225"/>
              <a:gd name="connsiteX0" fmla="*/ 594753 w 4046871"/>
              <a:gd name="connsiteY0" fmla="*/ 748847 h 4880225"/>
              <a:gd name="connsiteX1" fmla="*/ 944074 w 4046871"/>
              <a:gd name="connsiteY1" fmla="*/ 369870 h 4880225"/>
              <a:gd name="connsiteX2" fmla="*/ 2351634 w 4046871"/>
              <a:gd name="connsiteY2" fmla="*/ 0 h 4880225"/>
              <a:gd name="connsiteX3" fmla="*/ 4046871 w 4046871"/>
              <a:gd name="connsiteY3" fmla="*/ 605008 h 4880225"/>
              <a:gd name="connsiteX4" fmla="*/ 4005774 w 4046871"/>
              <a:gd name="connsiteY4" fmla="*/ 4880225 h 4880225"/>
              <a:gd name="connsiteX5" fmla="*/ 2368494 w 4046871"/>
              <a:gd name="connsiteY5" fmla="*/ 4845056 h 4880225"/>
              <a:gd name="connsiteX6" fmla="*/ 969232 w 4046871"/>
              <a:gd name="connsiteY6" fmla="*/ 4259825 h 4880225"/>
              <a:gd name="connsiteX7" fmla="*/ 66555 w 4046871"/>
              <a:gd name="connsiteY7" fmla="*/ 3626779 h 4880225"/>
              <a:gd name="connsiteX8" fmla="*/ 67953 w 4046871"/>
              <a:gd name="connsiteY8" fmla="*/ 2427805 h 4880225"/>
              <a:gd name="connsiteX9" fmla="*/ 70771 w 4046871"/>
              <a:gd name="connsiteY9" fmla="*/ 1582221 h 4880225"/>
              <a:gd name="connsiteX10" fmla="*/ 594753 w 4046871"/>
              <a:gd name="connsiteY10" fmla="*/ 748847 h 4880225"/>
              <a:gd name="connsiteX0" fmla="*/ 557092 w 4009210"/>
              <a:gd name="connsiteY0" fmla="*/ 748847 h 4880225"/>
              <a:gd name="connsiteX1" fmla="*/ 906413 w 4009210"/>
              <a:gd name="connsiteY1" fmla="*/ 369870 h 4880225"/>
              <a:gd name="connsiteX2" fmla="*/ 2313973 w 4009210"/>
              <a:gd name="connsiteY2" fmla="*/ 0 h 4880225"/>
              <a:gd name="connsiteX3" fmla="*/ 4009210 w 4009210"/>
              <a:gd name="connsiteY3" fmla="*/ 605008 h 4880225"/>
              <a:gd name="connsiteX4" fmla="*/ 3968113 w 4009210"/>
              <a:gd name="connsiteY4" fmla="*/ 4880225 h 4880225"/>
              <a:gd name="connsiteX5" fmla="*/ 2330833 w 4009210"/>
              <a:gd name="connsiteY5" fmla="*/ 4845056 h 4880225"/>
              <a:gd name="connsiteX6" fmla="*/ 931571 w 4009210"/>
              <a:gd name="connsiteY6" fmla="*/ 4259825 h 4880225"/>
              <a:gd name="connsiteX7" fmla="*/ 28894 w 4009210"/>
              <a:gd name="connsiteY7" fmla="*/ 3626779 h 4880225"/>
              <a:gd name="connsiteX8" fmla="*/ 363739 w 4009210"/>
              <a:gd name="connsiteY8" fmla="*/ 2261254 h 4880225"/>
              <a:gd name="connsiteX9" fmla="*/ 33110 w 4009210"/>
              <a:gd name="connsiteY9" fmla="*/ 1582221 h 4880225"/>
              <a:gd name="connsiteX10" fmla="*/ 557092 w 4009210"/>
              <a:gd name="connsiteY10" fmla="*/ 748847 h 4880225"/>
              <a:gd name="connsiteX0" fmla="*/ 557092 w 4009210"/>
              <a:gd name="connsiteY0" fmla="*/ 748847 h 4880225"/>
              <a:gd name="connsiteX1" fmla="*/ 906413 w 4009210"/>
              <a:gd name="connsiteY1" fmla="*/ 369870 h 4880225"/>
              <a:gd name="connsiteX2" fmla="*/ 2313973 w 4009210"/>
              <a:gd name="connsiteY2" fmla="*/ 0 h 4880225"/>
              <a:gd name="connsiteX3" fmla="*/ 4009210 w 4009210"/>
              <a:gd name="connsiteY3" fmla="*/ 605008 h 4880225"/>
              <a:gd name="connsiteX4" fmla="*/ 3968113 w 4009210"/>
              <a:gd name="connsiteY4" fmla="*/ 4880225 h 4880225"/>
              <a:gd name="connsiteX5" fmla="*/ 2330833 w 4009210"/>
              <a:gd name="connsiteY5" fmla="*/ 4845056 h 4880225"/>
              <a:gd name="connsiteX6" fmla="*/ 931571 w 4009210"/>
              <a:gd name="connsiteY6" fmla="*/ 4259825 h 4880225"/>
              <a:gd name="connsiteX7" fmla="*/ 28894 w 4009210"/>
              <a:gd name="connsiteY7" fmla="*/ 3626779 h 4880225"/>
              <a:gd name="connsiteX8" fmla="*/ 363739 w 4009210"/>
              <a:gd name="connsiteY8" fmla="*/ 2261254 h 4880225"/>
              <a:gd name="connsiteX9" fmla="*/ 33110 w 4009210"/>
              <a:gd name="connsiteY9" fmla="*/ 1582221 h 4880225"/>
              <a:gd name="connsiteX10" fmla="*/ 557092 w 4009210"/>
              <a:gd name="connsiteY10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9210" h="4880225">
                <a:moveTo>
                  <a:pt x="557092" y="748847"/>
                </a:moveTo>
                <a:cubicBezTo>
                  <a:pt x="724903" y="563912"/>
                  <a:pt x="613600" y="494678"/>
                  <a:pt x="906413" y="369870"/>
                </a:cubicBezTo>
                <a:cubicBezTo>
                  <a:pt x="1199226" y="245062"/>
                  <a:pt x="1825951" y="77251"/>
                  <a:pt x="2313973" y="0"/>
                </a:cubicBezTo>
                <a:cubicBezTo>
                  <a:pt x="3135905" y="150298"/>
                  <a:pt x="3423583" y="12921"/>
                  <a:pt x="4009210" y="605008"/>
                </a:cubicBezTo>
                <a:lnTo>
                  <a:pt x="3968113" y="4880225"/>
                </a:lnTo>
                <a:lnTo>
                  <a:pt x="2330833" y="4845056"/>
                </a:lnTo>
                <a:cubicBezTo>
                  <a:pt x="1672343" y="4770964"/>
                  <a:pt x="932274" y="4468733"/>
                  <a:pt x="931571" y="4259825"/>
                </a:cubicBezTo>
                <a:cubicBezTo>
                  <a:pt x="930868" y="4050917"/>
                  <a:pt x="179107" y="3932116"/>
                  <a:pt x="28894" y="3626779"/>
                </a:cubicBezTo>
                <a:cubicBezTo>
                  <a:pt x="-121319" y="3321442"/>
                  <a:pt x="363036" y="2602014"/>
                  <a:pt x="363739" y="2261254"/>
                </a:cubicBezTo>
                <a:cubicBezTo>
                  <a:pt x="697889" y="1777735"/>
                  <a:pt x="-54690" y="1862047"/>
                  <a:pt x="33110" y="1582221"/>
                </a:cubicBezTo>
                <a:cubicBezTo>
                  <a:pt x="207771" y="1304430"/>
                  <a:pt x="43384" y="903348"/>
                  <a:pt x="557092" y="748847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17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955" y="1226126"/>
            <a:ext cx="10388668" cy="541097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dirty="0"/>
              <a:t>hi ha trasformato la propria vita </a:t>
            </a:r>
            <a:br>
              <a:rPr lang="it-IT" dirty="0"/>
            </a:br>
            <a:r>
              <a:rPr lang="it-IT" dirty="0"/>
              <a:t>in virtù della Parola ascoltata, </a:t>
            </a:r>
            <a:br>
              <a:rPr lang="it-IT" dirty="0"/>
            </a:br>
            <a:r>
              <a:rPr lang="it-IT" dirty="0"/>
              <a:t>costruisce una casa sicura </a:t>
            </a:r>
            <a:br>
              <a:rPr lang="it-IT" dirty="0"/>
            </a:br>
            <a:r>
              <a:rPr lang="it-IT" dirty="0"/>
              <a:t>sia per sé che per gli altri.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Saremo noi stessi case, dimore inespugnabili, </a:t>
            </a:r>
            <a:br>
              <a:rPr lang="it-IT" dirty="0"/>
            </a:br>
            <a:r>
              <a:rPr lang="it-IT" dirty="0"/>
              <a:t>e “Cristo accolto” la roccia.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In caso contrario, </a:t>
            </a:r>
            <a:br>
              <a:rPr lang="it-IT" dirty="0"/>
            </a:br>
            <a:r>
              <a:rPr lang="it-IT" dirty="0"/>
              <a:t>la nostra vita sarà una vita sprecata, </a:t>
            </a:r>
            <a:br>
              <a:rPr lang="it-IT" dirty="0"/>
            </a:br>
            <a:r>
              <a:rPr lang="it-IT" dirty="0"/>
              <a:t>in cui non avremmo compreso e accettato </a:t>
            </a:r>
            <a:br>
              <a:rPr lang="it-IT" dirty="0"/>
            </a:br>
            <a:r>
              <a:rPr lang="it-IT" dirty="0"/>
              <a:t>gli inviti ad essere fecondi per gli altri </a:t>
            </a:r>
            <a:br>
              <a:rPr lang="it-IT" dirty="0"/>
            </a:br>
            <a:r>
              <a:rPr lang="it-IT" dirty="0"/>
              <a:t>e non solo per noi stessi.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In questo caso i nostri piedi saranno appoggiati sulla sabbia.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0367943-80A2-4CD8-B636-A8EF521510F7}"/>
              </a:ext>
            </a:extLst>
          </p:cNvPr>
          <p:cNvSpPr/>
          <p:nvPr/>
        </p:nvSpPr>
        <p:spPr>
          <a:xfrm>
            <a:off x="8853054" y="270164"/>
            <a:ext cx="3013364" cy="3034145"/>
          </a:xfrm>
          <a:custGeom>
            <a:avLst/>
            <a:gdLst>
              <a:gd name="connsiteX0" fmla="*/ 0 w 2978582"/>
              <a:gd name="connsiteY0" fmla="*/ 0 h 2909454"/>
              <a:gd name="connsiteX1" fmla="*/ 2978582 w 2978582"/>
              <a:gd name="connsiteY1" fmla="*/ 0 h 2909454"/>
              <a:gd name="connsiteX2" fmla="*/ 2978582 w 2978582"/>
              <a:gd name="connsiteY2" fmla="*/ 2909454 h 2909454"/>
              <a:gd name="connsiteX3" fmla="*/ 0 w 2978582"/>
              <a:gd name="connsiteY3" fmla="*/ 2909454 h 2909454"/>
              <a:gd name="connsiteX4" fmla="*/ 0 w 2978582"/>
              <a:gd name="connsiteY4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3609 w 2982191"/>
              <a:gd name="connsiteY3" fmla="*/ 2909454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1447946 w 2982191"/>
              <a:gd name="connsiteY3" fmla="*/ 2774372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1447946 w 2982191"/>
              <a:gd name="connsiteY3" fmla="*/ 2774372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1447946 w 2982191"/>
              <a:gd name="connsiteY3" fmla="*/ 2774372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1447946 w 2982191"/>
              <a:gd name="connsiteY3" fmla="*/ 2774372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  <a:gd name="connsiteX0" fmla="*/ 3609 w 2982191"/>
              <a:gd name="connsiteY0" fmla="*/ 0 h 2909454"/>
              <a:gd name="connsiteX1" fmla="*/ 2982191 w 2982191"/>
              <a:gd name="connsiteY1" fmla="*/ 0 h 2909454"/>
              <a:gd name="connsiteX2" fmla="*/ 2982191 w 2982191"/>
              <a:gd name="connsiteY2" fmla="*/ 2909454 h 2909454"/>
              <a:gd name="connsiteX3" fmla="*/ 1447946 w 2982191"/>
              <a:gd name="connsiteY3" fmla="*/ 2774372 h 2909454"/>
              <a:gd name="connsiteX4" fmla="*/ 0 w 2982191"/>
              <a:gd name="connsiteY4" fmla="*/ 1641763 h 2909454"/>
              <a:gd name="connsiteX5" fmla="*/ 3609 w 2982191"/>
              <a:gd name="connsiteY5" fmla="*/ 0 h 290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2191" h="2909454">
                <a:moveTo>
                  <a:pt x="3609" y="0"/>
                </a:moveTo>
                <a:lnTo>
                  <a:pt x="2982191" y="0"/>
                </a:lnTo>
                <a:lnTo>
                  <a:pt x="2982191" y="2909454"/>
                </a:lnTo>
                <a:lnTo>
                  <a:pt x="1447946" y="2774372"/>
                </a:lnTo>
                <a:cubicBezTo>
                  <a:pt x="1360152" y="1762990"/>
                  <a:pt x="181312" y="2715490"/>
                  <a:pt x="0" y="1641763"/>
                </a:cubicBezTo>
                <a:lnTo>
                  <a:pt x="3609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9E579221-4130-99D2-A87E-6CF0E427783D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solidFill>
            <a:srgbClr val="C3A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47F4EFF9-878A-51C8-6BA8-0030F8F547D8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17" y="4357812"/>
            <a:ext cx="5358885" cy="198478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62AC"/>
                </a:solidFill>
              </a:rPr>
              <a:t>Padre Nostro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10 Ave Maria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Gloria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A398B8F-80B7-9AB9-E2FA-B7FEA74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17" y="2144487"/>
            <a:ext cx="6664445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pc="-150" dirty="0"/>
              <a:t>L’ascolto </a:t>
            </a:r>
            <a:br>
              <a:rPr lang="it-IT" spc="-150" dirty="0"/>
            </a:br>
            <a:r>
              <a:rPr lang="it-IT" spc="-150" dirty="0"/>
              <a:t>fondato sulla roccia</a:t>
            </a:r>
            <a:endParaRPr lang="it-IT" dirty="0"/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13108D92-BA4C-EE03-CCFC-23D77FBAC33E}"/>
              </a:ext>
            </a:extLst>
          </p:cNvPr>
          <p:cNvSpPr txBox="1">
            <a:spLocks/>
          </p:cNvSpPr>
          <p:nvPr/>
        </p:nvSpPr>
        <p:spPr>
          <a:xfrm>
            <a:off x="4613562" y="386755"/>
            <a:ext cx="56913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Quinto mistero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uiExpand="1" build="p" animBg="1"/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8575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009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1457324"/>
            <a:ext cx="9842010" cy="5488125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it-IT" dirty="0"/>
              <a:t>lle parole di Gesù apriamo il nostro cuore, </a:t>
            </a:r>
            <a:br>
              <a:rPr lang="it-IT" dirty="0"/>
            </a:br>
            <a:r>
              <a:rPr lang="it-IT" dirty="0"/>
              <a:t>chiedendo di essere come pecore </a:t>
            </a:r>
            <a:br>
              <a:rPr lang="it-IT" dirty="0"/>
            </a:br>
            <a:r>
              <a:rPr lang="it-IT" dirty="0"/>
              <a:t>in  cerca incessante  della voce del proprio Pastore, </a:t>
            </a:r>
            <a:br>
              <a:rPr lang="it-IT" dirty="0"/>
            </a:br>
            <a:r>
              <a:rPr lang="it-IT" dirty="0"/>
              <a:t>affinché siano condotte ad acque tranquille. </a:t>
            </a:r>
          </a:p>
          <a:p>
            <a:pPr marL="0" indent="0">
              <a:buNone/>
            </a:pPr>
            <a:r>
              <a:rPr lang="it-IT" dirty="0"/>
              <a:t>Chi conosce Gesù, impara a riconosce la sua voce, </a:t>
            </a:r>
            <a:br>
              <a:rPr lang="it-IT" dirty="0"/>
            </a:br>
            <a:r>
              <a:rPr lang="it-IT" dirty="0"/>
              <a:t>e risponde alla sua chiamata. </a:t>
            </a:r>
          </a:p>
          <a:p>
            <a:pPr marL="0" indent="0">
              <a:buNone/>
            </a:pPr>
            <a:r>
              <a:rPr lang="it-IT" dirty="0"/>
              <a:t>E se seguiremo la sua voce non saremo mai più soli, </a:t>
            </a:r>
            <a:br>
              <a:rPr lang="it-IT" dirty="0"/>
            </a:br>
            <a:r>
              <a:rPr lang="it-IT" dirty="0"/>
              <a:t>ma la nostra anima troverà sempre  ristoro in Dio. </a:t>
            </a:r>
            <a:r>
              <a:rPr lang="it-IT" sz="32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pPr marL="0" indent="0" algn="ctr">
              <a:spcBef>
                <a:spcPts val="1200"/>
              </a:spcBef>
              <a:buNone/>
              <a:tabLst>
                <a:tab pos="3852863" algn="l"/>
              </a:tabLst>
            </a:pPr>
            <a:endParaRPr lang="it-IT" cap="small" dirty="0">
              <a:solidFill>
                <a:srgbClr val="0062AC"/>
              </a:solidFill>
            </a:endParaRPr>
          </a:p>
          <a:p>
            <a:endParaRPr lang="it-IT" dirty="0"/>
          </a:p>
        </p:txBody>
      </p:sp>
      <p:pic>
        <p:nvPicPr>
          <p:cNvPr id="3" name="Immagine 2" descr="Immagine che contiene cuore, San Valentino, creatività&#10;&#10;Descrizione generata automaticamente">
            <a:extLst>
              <a:ext uri="{FF2B5EF4-FFF2-40B4-BE49-F238E27FC236}">
                <a16:creationId xmlns:a16="http://schemas.microsoft.com/office/drawing/2014/main" id="{A213E012-9FED-B74E-AAD3-3945EA4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6" b="93521" l="7895" r="90000">
                        <a14:foregroundMark x1="35000" y1="8732" x2="22632" y2="8169"/>
                        <a14:foregroundMark x1="8158" y1="27324" x2="7895" y2="40000"/>
                        <a14:foregroundMark x1="19474" y1="11549" x2="9737" y2="23944"/>
                        <a14:foregroundMark x1="90526" y1="30141" x2="90526" y2="38873"/>
                        <a14:foregroundMark x1="73947" y1="7606" x2="51842" y2="19155"/>
                        <a14:foregroundMark x1="51842" y1="19155" x2="51842" y2="19155"/>
                        <a14:foregroundMark x1="49211" y1="91831" x2="49211" y2="91831"/>
                        <a14:foregroundMark x1="51053" y1="88169" x2="50789" y2="93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88" y="576291"/>
            <a:ext cx="2944494" cy="2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438525"/>
            <a:ext cx="830080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Maria donna dell’ascolto, </a:t>
            </a:r>
            <a:br>
              <a:rPr lang="it-IT" dirty="0"/>
            </a:br>
            <a:r>
              <a:rPr lang="it-IT" dirty="0"/>
              <a:t>rendi aperti i nostri orecchi;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Parola del tuo Figlio Gesù </a:t>
            </a:r>
            <a:br>
              <a:rPr lang="it-IT" dirty="0"/>
            </a:br>
            <a:r>
              <a:rPr lang="it-IT" dirty="0"/>
              <a:t>tra le mille parole di questo mondo;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realtà in cui viviamo, </a:t>
            </a:r>
            <a:br>
              <a:rPr lang="it-IT" dirty="0"/>
            </a:br>
            <a:r>
              <a:rPr lang="it-IT" dirty="0"/>
              <a:t>ogni persona che incontriamo, specialmente </a:t>
            </a:r>
            <a:br>
              <a:rPr lang="it-IT" dirty="0"/>
            </a:br>
            <a:r>
              <a:rPr lang="it-IT" dirty="0"/>
              <a:t>quella che è povera, bisognosa, in difficoltà.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Maria, donna della decisione, </a:t>
            </a:r>
            <a:br>
              <a:rPr lang="it-IT" dirty="0"/>
            </a:br>
            <a:r>
              <a:rPr lang="it-IT" dirty="0"/>
              <a:t>illumina la nostra mente e il nostro cuore, </a:t>
            </a:r>
            <a:br>
              <a:rPr lang="it-IT" dirty="0"/>
            </a:br>
            <a:r>
              <a:rPr lang="it-IT" dirty="0"/>
              <a:t>perché sappiamo obbedire alla Parola del tuo Figlio Gesù, senza tentennamenti;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▼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6" y="1940641"/>
            <a:ext cx="2887039" cy="485043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0116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38525"/>
            <a:ext cx="815912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SCOLTO,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…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donaci il coraggio della decisione, </a:t>
            </a:r>
            <a:br>
              <a:rPr lang="it-IT" dirty="0"/>
            </a:br>
            <a:r>
              <a:rPr lang="it-IT" dirty="0"/>
              <a:t>di non lasciarci trascinare </a:t>
            </a:r>
            <a:br>
              <a:rPr lang="it-IT" dirty="0"/>
            </a:br>
            <a:r>
              <a:rPr lang="it-IT" dirty="0"/>
              <a:t>perché altri orientino la nostra vita.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Maria, donna dell’azione, </a:t>
            </a:r>
            <a:br>
              <a:rPr lang="it-IT" dirty="0"/>
            </a:br>
            <a:r>
              <a:rPr lang="it-IT" dirty="0"/>
              <a:t>fa’ che le nostre mani e i nostri piedi </a:t>
            </a:r>
            <a:br>
              <a:rPr lang="it-IT" dirty="0"/>
            </a:br>
            <a:r>
              <a:rPr lang="it-IT" dirty="0"/>
              <a:t>si muovano “in fretta” verso gli altri,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 la carità </a:t>
            </a:r>
            <a:br>
              <a:rPr lang="it-IT" dirty="0"/>
            </a:br>
            <a:r>
              <a:rPr lang="it-IT" dirty="0"/>
              <a:t>e l’amore del tuo Figlio Gesù,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portare, come te, </a:t>
            </a:r>
            <a:br>
              <a:rPr lang="it-IT" dirty="0"/>
            </a:br>
            <a:r>
              <a:rPr lang="it-IT" dirty="0"/>
              <a:t>nel mondo la luce del Vangelo.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>
                <a:solidFill>
                  <a:srgbClr val="FF0000"/>
                </a:solidFill>
              </a:rPr>
              <a:t>Amen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			</a:t>
            </a:r>
            <a:r>
              <a:rPr lang="it-IT" b="1" i="1" dirty="0">
                <a:latin typeface="Arrus BT" panose="02090602060506020304" pitchFamily="18" charset="0"/>
              </a:rPr>
              <a:t>	</a:t>
            </a:r>
            <a:r>
              <a:rPr lang="it-IT" b="1" i="1" dirty="0">
                <a:solidFill>
                  <a:srgbClr val="002060"/>
                </a:solidFill>
                <a:latin typeface="Arrus BT" panose="02090602060506020304" pitchFamily="18" charset="0"/>
              </a:rPr>
              <a:t>(Papa Francesco)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0" b="98817" l="10000" r="98000">
                        <a14:foregroundMark x1="89000" y1="42604" x2="94000" y2="94083"/>
                        <a14:foregroundMark x1="94000" y1="94083" x2="39333" y2="92012"/>
                        <a14:foregroundMark x1="69667" y1="8284" x2="57333" y2="8580"/>
                        <a14:foregroundMark x1="57333" y1="8580" x2="56667" y2="9467"/>
                        <a14:foregroundMark x1="63333" y1="5030" x2="57333" y2="7396"/>
                        <a14:foregroundMark x1="96000" y1="48225" x2="93333" y2="82249"/>
                        <a14:foregroundMark x1="93333" y1="82249" x2="93667" y2="84024"/>
                        <a14:foregroundMark x1="98000" y1="95266" x2="82000" y2="9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0887" y="2345856"/>
            <a:ext cx="3867669" cy="4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82" y="1574414"/>
            <a:ext cx="9179719" cy="2443974"/>
          </a:xfrm>
        </p:spPr>
        <p:txBody>
          <a:bodyPr/>
          <a:lstStyle/>
          <a:p>
            <a:r>
              <a:rPr lang="it-IT" sz="7200" dirty="0">
                <a:solidFill>
                  <a:srgbClr val="E63541"/>
                </a:solidFill>
              </a:rPr>
              <a:t>P</a:t>
            </a:r>
            <a:r>
              <a:rPr lang="it-IT" dirty="0">
                <a:solidFill>
                  <a:srgbClr val="E63541"/>
                </a:solidFill>
              </a:rPr>
              <a:t>REGHIERA</a:t>
            </a:r>
            <a:r>
              <a:rPr lang="it-IT" dirty="0"/>
              <a:t> </a:t>
            </a:r>
            <a:br>
              <a:rPr lang="it-IT" dirty="0"/>
            </a:br>
            <a:r>
              <a:rPr lang="it-IT" sz="3600" dirty="0">
                <a:solidFill>
                  <a:srgbClr val="E63541"/>
                </a:solidFill>
              </a:rPr>
              <a:t>DEL</a:t>
            </a:r>
            <a:r>
              <a:rPr lang="it-IT" dirty="0">
                <a:solidFill>
                  <a:srgbClr val="E63541"/>
                </a:solidFill>
              </a:rPr>
              <a:t> 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sz="7200" dirty="0">
                <a:solidFill>
                  <a:srgbClr val="E63541"/>
                </a:solidFill>
              </a:rPr>
              <a:t>VESPRO</a:t>
            </a:r>
            <a:endParaRPr lang="it-IT" dirty="0">
              <a:solidFill>
                <a:srgbClr val="E6354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6B4348-EEB3-C04B-B803-B12599AA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3158" y="5288000"/>
            <a:ext cx="8876652" cy="1138188"/>
          </a:xfrm>
        </p:spPr>
        <p:txBody>
          <a:bodyPr/>
          <a:lstStyle/>
          <a:p>
            <a:r>
              <a:rPr lang="it-IT" sz="3600" spc="300" dirty="0"/>
              <a:t>MAGGIO 2024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32257"/>
          <a:stretch/>
        </p:blipFill>
        <p:spPr>
          <a:xfrm>
            <a:off x="315836" y="992473"/>
            <a:ext cx="2704915" cy="5388820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5083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46A43458-2CF5-F05E-7A76-1E1A922D0E51}"/>
              </a:ext>
            </a:extLst>
          </p:cNvPr>
          <p:cNvSpPr/>
          <p:nvPr/>
        </p:nvSpPr>
        <p:spPr>
          <a:xfrm>
            <a:off x="5229244" y="1747586"/>
            <a:ext cx="3756606" cy="3756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15A1AA7-5A25-18EF-4660-1DE245AA0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1" t="552" r="-3715" b="19418"/>
          <a:stretch/>
        </p:blipFill>
        <p:spPr>
          <a:xfrm>
            <a:off x="5462923" y="1799215"/>
            <a:ext cx="3289248" cy="3335296"/>
          </a:xfrm>
          <a:prstGeom prst="flowChartConnector">
            <a:avLst/>
          </a:prstGeom>
          <a:effectLst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86654D2-609E-E1D3-D936-5823CDEF4CF8}"/>
              </a:ext>
            </a:extLst>
          </p:cNvPr>
          <p:cNvSpPr/>
          <p:nvPr/>
        </p:nvSpPr>
        <p:spPr>
          <a:xfrm rot="20328505">
            <a:off x="4887353" y="1261603"/>
            <a:ext cx="5723776" cy="80570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179687"/>
              </a:avLst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 JULIAN" panose="02000000000000000000" pitchFamily="2" charset="0"/>
              </a:rPr>
              <a:t>Preghiera per il</a:t>
            </a:r>
          </a:p>
        </p:txBody>
      </p:sp>
      <p:pic>
        <p:nvPicPr>
          <p:cNvPr id="10" name="Immagine 9" descr="Immagine che contiene vestiti, Viso umano, persona, corona&#10;&#10;Descrizione generata automaticamente">
            <a:extLst>
              <a:ext uri="{FF2B5EF4-FFF2-40B4-BE49-F238E27FC236}">
                <a16:creationId xmlns:a16="http://schemas.microsoft.com/office/drawing/2014/main" id="{E8D495F1-9DB4-60D4-BC92-C2873C20D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1" y="359288"/>
            <a:ext cx="2554074" cy="58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9E579221-4130-99D2-A87E-6CF0E427783D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solidFill>
            <a:srgbClr val="C3A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47F4EFF9-878A-51C8-6BA8-0030F8F547D8}"/>
              </a:ext>
            </a:extLst>
          </p:cNvPr>
          <p:cNvSpPr/>
          <p:nvPr/>
        </p:nvSpPr>
        <p:spPr>
          <a:xfrm>
            <a:off x="748144" y="1457325"/>
            <a:ext cx="3865417" cy="4192323"/>
          </a:xfrm>
          <a:prstGeom prst="star10">
            <a:avLst>
              <a:gd name="adj" fmla="val 42932"/>
              <a:gd name="hf" fmla="val 105146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2" b="-289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3A85D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17" y="4357812"/>
            <a:ext cx="5358885" cy="198478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  <a:tabLst>
                <a:tab pos="3852863" algn="l"/>
              </a:tabLst>
            </a:pPr>
            <a:r>
              <a:rPr lang="it-IT" sz="3200" cap="small" dirty="0">
                <a:solidFill>
                  <a:srgbClr val="0062AC"/>
                </a:solidFill>
              </a:rPr>
              <a:t>Padre Nostro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10 Ave Maria </a:t>
            </a:r>
            <a:br>
              <a:rPr lang="it-IT" sz="3200" cap="small" dirty="0">
                <a:solidFill>
                  <a:srgbClr val="0062AC"/>
                </a:solidFill>
              </a:rPr>
            </a:br>
            <a:r>
              <a:rPr lang="it-IT" sz="3200" cap="small" dirty="0">
                <a:solidFill>
                  <a:srgbClr val="0062AC"/>
                </a:solidFill>
              </a:rPr>
              <a:t>Gloria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4A398B8F-80B7-9AB9-E2FA-B7FEA741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17" y="2144487"/>
            <a:ext cx="6664445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Gesù, </a:t>
            </a:r>
            <a:br>
              <a:rPr lang="it-IT" dirty="0"/>
            </a:br>
            <a:r>
              <a:rPr lang="it-IT" dirty="0"/>
              <a:t>radice dell’ascolto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13108D92-BA4C-EE03-CCFC-23D77FBAC33E}"/>
              </a:ext>
            </a:extLst>
          </p:cNvPr>
          <p:cNvSpPr txBox="1">
            <a:spLocks/>
          </p:cNvSpPr>
          <p:nvPr/>
        </p:nvSpPr>
        <p:spPr>
          <a:xfrm>
            <a:off x="4613562" y="386755"/>
            <a:ext cx="56913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Primo mistero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uiExpand="1" build="p" animBg="1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34791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9011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133" y="438525"/>
            <a:ext cx="830080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Maria donna dell’ascolto, </a:t>
            </a:r>
            <a:br>
              <a:rPr lang="it-IT" dirty="0"/>
            </a:br>
            <a:r>
              <a:rPr lang="it-IT" dirty="0"/>
              <a:t>rendi aperti i nostri orecchi; 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Parola del tuo Figlio Gesù </a:t>
            </a:r>
            <a:br>
              <a:rPr lang="it-IT" dirty="0"/>
            </a:br>
            <a:r>
              <a:rPr lang="it-IT" dirty="0"/>
              <a:t>tra le mille parole di questo mondo;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fa’ che sappiamo ascoltare </a:t>
            </a:r>
            <a:br>
              <a:rPr lang="it-IT" dirty="0"/>
            </a:br>
            <a:r>
              <a:rPr lang="it-IT" dirty="0"/>
              <a:t>la realtà in cui viviamo, </a:t>
            </a:r>
            <a:br>
              <a:rPr lang="it-IT" dirty="0"/>
            </a:br>
            <a:r>
              <a:rPr lang="it-IT" dirty="0"/>
              <a:t>ogni persona che incontriamo, specialmente </a:t>
            </a:r>
            <a:br>
              <a:rPr lang="it-IT" dirty="0"/>
            </a:br>
            <a:r>
              <a:rPr lang="it-IT" dirty="0"/>
              <a:t>quella che è povera, bisognosa, in difficoltà.</a:t>
            </a:r>
          </a:p>
          <a:p>
            <a:pPr marL="0" indent="0">
              <a:lnSpc>
                <a:spcPts val="3100"/>
              </a:lnSpc>
              <a:spcBef>
                <a:spcPts val="400"/>
              </a:spcBef>
              <a:buNone/>
            </a:pPr>
            <a:r>
              <a:rPr lang="it-IT" dirty="0"/>
              <a:t>Maria, donna della decisione, </a:t>
            </a:r>
            <a:br>
              <a:rPr lang="it-IT" dirty="0"/>
            </a:br>
            <a:r>
              <a:rPr lang="it-IT" dirty="0"/>
              <a:t>illumina la nostra mente e il nostro cuore, </a:t>
            </a:r>
            <a:br>
              <a:rPr lang="it-IT" dirty="0"/>
            </a:br>
            <a:r>
              <a:rPr lang="it-IT" dirty="0"/>
              <a:t>perché sappiamo obbedire alla Parola del tuo Figlio Gesù, senza tentennamenti;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▼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6" y="1940641"/>
            <a:ext cx="2887039" cy="485043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586" y="384900"/>
            <a:ext cx="4959142" cy="641014"/>
          </a:xfrm>
        </p:spPr>
        <p:txBody>
          <a:bodyPr anchor="b" anchorCtr="0"/>
          <a:lstStyle/>
          <a:p>
            <a:pPr>
              <a:lnSpc>
                <a:spcPts val="3600"/>
              </a:lnSpc>
            </a:pPr>
            <a:r>
              <a:rPr lang="it-IT" dirty="0"/>
              <a:t>Preghiera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438525"/>
            <a:ext cx="8159121" cy="6211279"/>
          </a:xfrm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M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ARIA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 D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ONNA DELL’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</a:t>
            </a:r>
            <a:r>
              <a:rPr lang="it-IT" sz="28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SCOLTO,</a:t>
            </a:r>
            <a:endParaRPr lang="it-IT" dirty="0">
              <a:ln w="127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rgbClr val="FFFF00">
                    <a:alpha val="71000"/>
                  </a:srgbClr>
                </a:glow>
              </a:effectLst>
              <a:latin typeface="Arrus Blk OSF BT" panose="02090805060506020404" pitchFamily="18" charset="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endParaRPr lang="it-IT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it-IT" dirty="0"/>
              <a:t>…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donaci il coraggio della decisione, </a:t>
            </a:r>
            <a:br>
              <a:rPr lang="it-IT" dirty="0"/>
            </a:br>
            <a:r>
              <a:rPr lang="it-IT" dirty="0"/>
              <a:t>di non lasciarci trascinare </a:t>
            </a:r>
            <a:br>
              <a:rPr lang="it-IT" dirty="0"/>
            </a:br>
            <a:r>
              <a:rPr lang="it-IT" dirty="0"/>
              <a:t>perché altri orientino la nostra vita.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Maria, donna dell’azione, </a:t>
            </a:r>
            <a:br>
              <a:rPr lang="it-IT" dirty="0"/>
            </a:br>
            <a:r>
              <a:rPr lang="it-IT" dirty="0"/>
              <a:t>fa’ che le nostre mani e i nostri piedi </a:t>
            </a:r>
            <a:br>
              <a:rPr lang="it-IT" dirty="0"/>
            </a:br>
            <a:r>
              <a:rPr lang="it-IT" dirty="0"/>
              <a:t>si muovano “in fretta” verso gli altri,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 la carità </a:t>
            </a:r>
            <a:br>
              <a:rPr lang="it-IT" dirty="0"/>
            </a:br>
            <a:r>
              <a:rPr lang="it-IT" dirty="0"/>
              <a:t>e l’amore del tuo Figlio Gesù,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per portare, come te, </a:t>
            </a:r>
            <a:br>
              <a:rPr lang="it-IT" dirty="0"/>
            </a:br>
            <a:r>
              <a:rPr lang="it-IT" dirty="0"/>
              <a:t>nel mondo la luce del Vangelo.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>
                <a:solidFill>
                  <a:srgbClr val="FF0000"/>
                </a:solidFill>
              </a:rPr>
              <a:t>Amen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			</a:t>
            </a:r>
            <a:r>
              <a:rPr lang="it-IT" b="1" i="1" dirty="0">
                <a:latin typeface="Arrus BT" panose="02090602060506020304" pitchFamily="18" charset="0"/>
              </a:rPr>
              <a:t>	</a:t>
            </a:r>
            <a:r>
              <a:rPr lang="it-IT" b="1" i="1" dirty="0">
                <a:solidFill>
                  <a:srgbClr val="002060"/>
                </a:solidFill>
                <a:latin typeface="Arrus BT" panose="02090602060506020304" pitchFamily="18" charset="0"/>
              </a:rPr>
              <a:t>(Papa Francesco)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0" b="98817" l="10000" r="98000">
                        <a14:foregroundMark x1="89000" y1="42604" x2="94000" y2="94083"/>
                        <a14:foregroundMark x1="94000" y1="94083" x2="39333" y2="92012"/>
                        <a14:foregroundMark x1="69667" y1="8284" x2="57333" y2="8580"/>
                        <a14:foregroundMark x1="57333" y1="8580" x2="56667" y2="9467"/>
                        <a14:foregroundMark x1="63333" y1="5030" x2="57333" y2="7396"/>
                        <a14:foregroundMark x1="96000" y1="48225" x2="93333" y2="82249"/>
                        <a14:foregroundMark x1="93333" y1="82249" x2="93667" y2="84024"/>
                        <a14:foregroundMark x1="98000" y1="95266" x2="82000" y2="98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0887" y="2345856"/>
            <a:ext cx="3867669" cy="4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1307"/>
            <a:ext cx="10789636" cy="662215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/>
              <a:t>Il primato dell’ascolto</a:t>
            </a: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83568A7E-9C95-9FEA-0688-77AEBEB25367}"/>
              </a:ext>
            </a:extLst>
          </p:cNvPr>
          <p:cNvSpPr txBox="1">
            <a:spLocks/>
          </p:cNvSpPr>
          <p:nvPr/>
        </p:nvSpPr>
        <p:spPr>
          <a:xfrm>
            <a:off x="323730" y="516006"/>
            <a:ext cx="11151705" cy="2744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Secondo mistero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3523"/>
            <a:ext cx="8702749" cy="4886486"/>
          </a:xfrm>
        </p:spPr>
        <p:txBody>
          <a:bodyPr/>
          <a:lstStyle/>
          <a:p>
            <a:pPr marL="0" indent="0"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secondo Luca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(10,38)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it-IT" sz="2400" dirty="0"/>
              <a:t>Mentre erano in cammino, entrò in un villaggio </a:t>
            </a:r>
            <a:br>
              <a:rPr lang="it-IT" sz="2400" dirty="0"/>
            </a:br>
            <a:r>
              <a:rPr lang="it-IT" sz="2400" dirty="0"/>
              <a:t>e una donna, di nome Marta, lo accolse nella sua casa.</a:t>
            </a:r>
          </a:p>
          <a:p>
            <a:pPr marL="0" indent="0">
              <a:lnSpc>
                <a:spcPts val="2600"/>
              </a:lnSpc>
              <a:spcBef>
                <a:spcPts val="200"/>
              </a:spcBef>
              <a:buNone/>
            </a:pPr>
            <a:r>
              <a:rPr lang="it-IT" sz="2400" dirty="0"/>
              <a:t>Essa aveva una sorella, di nome Maria, </a:t>
            </a:r>
            <a:br>
              <a:rPr lang="it-IT" sz="2400" dirty="0"/>
            </a:br>
            <a:r>
              <a:rPr lang="it-IT" sz="2400" dirty="0"/>
              <a:t>la quale, sedutasi ai piedi di Gesù, </a:t>
            </a:r>
            <a:br>
              <a:rPr lang="it-IT" sz="2400" dirty="0"/>
            </a:br>
            <a:r>
              <a:rPr lang="it-IT" sz="2400" dirty="0"/>
              <a:t>ascoltava la sua parola; </a:t>
            </a:r>
          </a:p>
          <a:p>
            <a:pPr marL="0" indent="0">
              <a:lnSpc>
                <a:spcPts val="2600"/>
              </a:lnSpc>
              <a:spcBef>
                <a:spcPts val="200"/>
              </a:spcBef>
              <a:buNone/>
            </a:pPr>
            <a:r>
              <a:rPr lang="it-IT" sz="2400" dirty="0"/>
              <a:t>Marta invece era tutta presa dai molti servizi. </a:t>
            </a:r>
            <a:br>
              <a:rPr lang="it-IT" sz="2400" dirty="0"/>
            </a:br>
            <a:r>
              <a:rPr lang="it-IT" sz="2400" dirty="0"/>
              <a:t>Pertanto, fattasi avanti, disse: "Signore, non ti curi </a:t>
            </a:r>
            <a:br>
              <a:rPr lang="it-IT" sz="2400" dirty="0"/>
            </a:br>
            <a:r>
              <a:rPr lang="it-IT" sz="2400" dirty="0"/>
              <a:t>che mia sorella mi ha lasciata sola a servire? </a:t>
            </a:r>
            <a:br>
              <a:rPr lang="it-IT" sz="2400" dirty="0"/>
            </a:br>
            <a:r>
              <a:rPr lang="it-IT" sz="2400" dirty="0"/>
              <a:t>Dille dunque che mi aiuti". </a:t>
            </a:r>
          </a:p>
          <a:p>
            <a:pPr marL="0" indent="0">
              <a:lnSpc>
                <a:spcPts val="2600"/>
              </a:lnSpc>
              <a:spcBef>
                <a:spcPts val="200"/>
              </a:spcBef>
              <a:buNone/>
            </a:pPr>
            <a:r>
              <a:rPr lang="it-IT" sz="2400" dirty="0"/>
              <a:t>Ma Gesù le rispose: "Marta, Marta, </a:t>
            </a:r>
            <a:br>
              <a:rPr lang="it-IT" sz="2400" dirty="0"/>
            </a:br>
            <a:r>
              <a:rPr lang="it-IT" sz="2400" dirty="0"/>
              <a:t>tu ti preoccupi e ti agiti per molte cose, </a:t>
            </a:r>
            <a:br>
              <a:rPr lang="it-IT" sz="2400" dirty="0"/>
            </a:br>
            <a:r>
              <a:rPr lang="it-IT" sz="2400" dirty="0"/>
              <a:t>ma una sola è la cosa di cui c`è bisogno. </a:t>
            </a:r>
            <a:br>
              <a:rPr lang="it-IT" sz="2400" dirty="0"/>
            </a:br>
            <a:r>
              <a:rPr lang="it-IT" sz="2400" dirty="0"/>
              <a:t>Maria si è scelta la parte migliore, che non le sarà tolta". </a:t>
            </a:r>
            <a:r>
              <a:rPr lang="it-IT" sz="24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/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1695D-48E0-6714-8E7D-8A83CC185904}"/>
              </a:ext>
            </a:extLst>
          </p:cNvPr>
          <p:cNvSpPr/>
          <p:nvPr/>
        </p:nvSpPr>
        <p:spPr>
          <a:xfrm>
            <a:off x="8623005" y="2052084"/>
            <a:ext cx="3508744" cy="4614530"/>
          </a:xfrm>
          <a:custGeom>
            <a:avLst/>
            <a:gdLst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0 h 4871118"/>
              <a:gd name="connsiteX0" fmla="*/ 0 w 3935003"/>
              <a:gd name="connsiteY0" fmla="*/ 0 h 4871118"/>
              <a:gd name="connsiteX1" fmla="*/ 3935003 w 3935003"/>
              <a:gd name="connsiteY1" fmla="*/ 0 h 4871118"/>
              <a:gd name="connsiteX2" fmla="*/ 3935003 w 3935003"/>
              <a:gd name="connsiteY2" fmla="*/ 4871118 h 4871118"/>
              <a:gd name="connsiteX3" fmla="*/ 0 w 3935003"/>
              <a:gd name="connsiteY3" fmla="*/ 4871118 h 4871118"/>
              <a:gd name="connsiteX4" fmla="*/ 0 w 3935003"/>
              <a:gd name="connsiteY4" fmla="*/ 1573114 h 4871118"/>
              <a:gd name="connsiteX5" fmla="*/ 0 w 3935003"/>
              <a:gd name="connsiteY5" fmla="*/ 0 h 4871118"/>
              <a:gd name="connsiteX0" fmla="*/ 0 w 3935003"/>
              <a:gd name="connsiteY0" fmla="*/ 910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0 w 3935003"/>
              <a:gd name="connsiteY6" fmla="*/ 9107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328773 w 3935003"/>
              <a:gd name="connsiteY0" fmla="*/ 676928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328773 w 3935003"/>
              <a:gd name="connsiteY6" fmla="*/ 676928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2280863 w 3935003"/>
              <a:gd name="connsiteY1" fmla="*/ 0 h 4880225"/>
              <a:gd name="connsiteX2" fmla="*/ 3935003 w 3935003"/>
              <a:gd name="connsiteY2" fmla="*/ 9107 h 4880225"/>
              <a:gd name="connsiteX3" fmla="*/ 3935003 w 3935003"/>
              <a:gd name="connsiteY3" fmla="*/ 4880225 h 4880225"/>
              <a:gd name="connsiteX4" fmla="*/ 0 w 3935003"/>
              <a:gd name="connsiteY4" fmla="*/ 4880225 h 4880225"/>
              <a:gd name="connsiteX5" fmla="*/ 0 w 3935003"/>
              <a:gd name="connsiteY5" fmla="*/ 1582221 h 4880225"/>
              <a:gd name="connsiteX6" fmla="*/ 523982 w 3935003"/>
              <a:gd name="connsiteY6" fmla="*/ 748847 h 4880225"/>
              <a:gd name="connsiteX0" fmla="*/ 523982 w 3935003"/>
              <a:gd name="connsiteY0" fmla="*/ 748847 h 4880225"/>
              <a:gd name="connsiteX1" fmla="*/ 1006868 w 3935003"/>
              <a:gd name="connsiteY1" fmla="*/ 472613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904126 w 3935003"/>
              <a:gd name="connsiteY1" fmla="*/ 380145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35003"/>
              <a:gd name="connsiteY0" fmla="*/ 748847 h 4880225"/>
              <a:gd name="connsiteX1" fmla="*/ 873303 w 3935003"/>
              <a:gd name="connsiteY1" fmla="*/ 369870 h 4880225"/>
              <a:gd name="connsiteX2" fmla="*/ 2280863 w 3935003"/>
              <a:gd name="connsiteY2" fmla="*/ 0 h 4880225"/>
              <a:gd name="connsiteX3" fmla="*/ 3935003 w 3935003"/>
              <a:gd name="connsiteY3" fmla="*/ 9107 h 4880225"/>
              <a:gd name="connsiteX4" fmla="*/ 3935003 w 3935003"/>
              <a:gd name="connsiteY4" fmla="*/ 4880225 h 4880225"/>
              <a:gd name="connsiteX5" fmla="*/ 0 w 3935003"/>
              <a:gd name="connsiteY5" fmla="*/ 4880225 h 4880225"/>
              <a:gd name="connsiteX6" fmla="*/ 0 w 3935003"/>
              <a:gd name="connsiteY6" fmla="*/ 1582221 h 4880225"/>
              <a:gd name="connsiteX7" fmla="*/ 523982 w 3935003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  <a:gd name="connsiteX0" fmla="*/ 523982 w 3976100"/>
              <a:gd name="connsiteY0" fmla="*/ 748847 h 4880225"/>
              <a:gd name="connsiteX1" fmla="*/ 873303 w 3976100"/>
              <a:gd name="connsiteY1" fmla="*/ 369870 h 4880225"/>
              <a:gd name="connsiteX2" fmla="*/ 2280863 w 3976100"/>
              <a:gd name="connsiteY2" fmla="*/ 0 h 4880225"/>
              <a:gd name="connsiteX3" fmla="*/ 3976100 w 3976100"/>
              <a:gd name="connsiteY3" fmla="*/ 605008 h 4880225"/>
              <a:gd name="connsiteX4" fmla="*/ 3935003 w 3976100"/>
              <a:gd name="connsiteY4" fmla="*/ 4880225 h 4880225"/>
              <a:gd name="connsiteX5" fmla="*/ 0 w 3976100"/>
              <a:gd name="connsiteY5" fmla="*/ 4880225 h 4880225"/>
              <a:gd name="connsiteX6" fmla="*/ 0 w 3976100"/>
              <a:gd name="connsiteY6" fmla="*/ 1582221 h 4880225"/>
              <a:gd name="connsiteX7" fmla="*/ 523982 w 3976100"/>
              <a:gd name="connsiteY7" fmla="*/ 748847 h 48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100" h="4880225">
                <a:moveTo>
                  <a:pt x="523982" y="748847"/>
                </a:moveTo>
                <a:cubicBezTo>
                  <a:pt x="691793" y="563912"/>
                  <a:pt x="580490" y="494678"/>
                  <a:pt x="873303" y="369870"/>
                </a:cubicBezTo>
                <a:cubicBezTo>
                  <a:pt x="1166116" y="245062"/>
                  <a:pt x="1792841" y="77251"/>
                  <a:pt x="2280863" y="0"/>
                </a:cubicBezTo>
                <a:cubicBezTo>
                  <a:pt x="3102795" y="150298"/>
                  <a:pt x="3390473" y="12921"/>
                  <a:pt x="3976100" y="605008"/>
                </a:cubicBezTo>
                <a:lnTo>
                  <a:pt x="3935003" y="4880225"/>
                </a:lnTo>
                <a:lnTo>
                  <a:pt x="0" y="4880225"/>
                </a:lnTo>
                <a:lnTo>
                  <a:pt x="0" y="1582221"/>
                </a:lnTo>
                <a:cubicBezTo>
                  <a:pt x="174661" y="1304430"/>
                  <a:pt x="10274" y="903348"/>
                  <a:pt x="523982" y="748847"/>
                </a:cubicBezTo>
                <a:close/>
              </a:path>
            </a:pathLst>
          </a:custGeom>
          <a:blipFill>
            <a:blip r:embed="rId2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744" b="2"/>
            </a:stretch>
          </a:blip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 uiExpand="1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6" y="1115320"/>
            <a:ext cx="9879514" cy="5948737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Q</a:t>
            </a:r>
            <a:r>
              <a:rPr lang="it-IT" dirty="0"/>
              <a:t>uando Gesù entra nella nostra casa, </a:t>
            </a:r>
            <a:br>
              <a:rPr lang="it-IT" dirty="0"/>
            </a:br>
            <a:r>
              <a:rPr lang="it-IT" dirty="0"/>
              <a:t>nella nostra vita, ciò che più conta </a:t>
            </a:r>
            <a:br>
              <a:rPr lang="it-IT" dirty="0"/>
            </a:br>
            <a:r>
              <a:rPr lang="it-IT" dirty="0"/>
              <a:t>è porsi in ascolto delle sue parole, </a:t>
            </a:r>
            <a:br>
              <a:rPr lang="it-IT" dirty="0"/>
            </a:br>
            <a:r>
              <a:rPr lang="it-IT" dirty="0"/>
              <a:t>il resto non conta.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Gesù non vuole essere servito </a:t>
            </a:r>
            <a:br>
              <a:rPr lang="it-IT" dirty="0"/>
            </a:br>
            <a:r>
              <a:rPr lang="it-IT" dirty="0"/>
              <a:t>nel modo in cui intendiamo noi, </a:t>
            </a:r>
            <a:br>
              <a:rPr lang="it-IT" dirty="0"/>
            </a:br>
            <a:r>
              <a:rPr lang="it-IT" dirty="0"/>
              <a:t>Gesù misura la nostra ospitalità </a:t>
            </a:r>
            <a:br>
              <a:rPr lang="it-IT" dirty="0"/>
            </a:br>
            <a:r>
              <a:rPr lang="it-IT" dirty="0"/>
              <a:t>in relazione alla capacità di aprire </a:t>
            </a:r>
            <a:br>
              <a:rPr lang="it-IT" dirty="0"/>
            </a:br>
            <a:r>
              <a:rPr lang="it-IT" dirty="0"/>
              <a:t>il nostro cuore a Lui,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Parola incarnata di Dio Padre. </a:t>
            </a:r>
            <a:br>
              <a:rPr lang="it-IT" dirty="0"/>
            </a:br>
            <a:r>
              <a:rPr lang="it-IT" dirty="0"/>
              <a:t>Dapprima poniamoci in ascolto del Cristo </a:t>
            </a:r>
            <a:br>
              <a:rPr lang="it-IT" dirty="0"/>
            </a:br>
            <a:r>
              <a:rPr lang="it-IT" dirty="0"/>
              <a:t>che abita in noi e poi </a:t>
            </a:r>
            <a:br>
              <a:rPr lang="it-IT" dirty="0"/>
            </a:br>
            <a:r>
              <a:rPr lang="it-IT" dirty="0"/>
              <a:t>saremo in grado di servirlo attraverso le nostre mani. </a:t>
            </a:r>
            <a:r>
              <a:rPr lang="it-IT" sz="2800" dirty="0">
                <a:solidFill>
                  <a:srgbClr val="EB8F15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endParaRPr lang="it-IT" dirty="0"/>
          </a:p>
        </p:txBody>
      </p:sp>
      <p:pic>
        <p:nvPicPr>
          <p:cNvPr id="3" name="Immagine 2" descr="Immagine che contiene arte, cartone animato, rosso, Elementi grafici&#10;&#10;Descrizione generata automaticamente">
            <a:extLst>
              <a:ext uri="{FF2B5EF4-FFF2-40B4-BE49-F238E27FC236}">
                <a16:creationId xmlns:a16="http://schemas.microsoft.com/office/drawing/2014/main" id="{0EA7C3F7-AFD6-5E49-0430-675B49816F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69" y="688368"/>
            <a:ext cx="3937761" cy="3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590</TotalTime>
  <Words>2359</Words>
  <Application>Microsoft Office PowerPoint</Application>
  <PresentationFormat>Personalizzato</PresentationFormat>
  <Paragraphs>179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5" baseType="lpstr">
      <vt:lpstr>AR JULIAN</vt:lpstr>
      <vt:lpstr>Arrus Blk OSF BT</vt:lpstr>
      <vt:lpstr>Wingdings</vt:lpstr>
      <vt:lpstr>Franklin Gothic Medium</vt:lpstr>
      <vt:lpstr>Franklin Gothic Demi</vt:lpstr>
      <vt:lpstr>Franklin Gothic Heavy</vt:lpstr>
      <vt:lpstr>Arrus BT</vt:lpstr>
      <vt:lpstr>Arial</vt:lpstr>
      <vt:lpstr>Calibri</vt:lpstr>
      <vt:lpstr>Tema di Office</vt:lpstr>
      <vt:lpstr>1_Tema di Office</vt:lpstr>
      <vt:lpstr>PREGHIERA  DEL  ROSARIO</vt:lpstr>
      <vt:lpstr>Gesù, radice dell’ascolto</vt:lpstr>
      <vt:lpstr>Presentazione standard di PowerPoint</vt:lpstr>
      <vt:lpstr>Gesù,  radice dell’ascolto</vt:lpstr>
      <vt:lpstr>Presentazione standard di PowerPoint</vt:lpstr>
      <vt:lpstr>Preghiera</vt:lpstr>
      <vt:lpstr>Preghiera</vt:lpstr>
      <vt:lpstr>Il primato dell’ascolto</vt:lpstr>
      <vt:lpstr>Presentazione standard di PowerPoint</vt:lpstr>
      <vt:lpstr>Il primato  dell’ascolto</vt:lpstr>
      <vt:lpstr>Presentazione standard di PowerPoint</vt:lpstr>
      <vt:lpstr>Preghiera</vt:lpstr>
      <vt:lpstr>Preghiera</vt:lpstr>
      <vt:lpstr>La fecondità dell’ascolto</vt:lpstr>
      <vt:lpstr>Presentazione standard di PowerPoint</vt:lpstr>
      <vt:lpstr>La fecondità  dell’ascolto</vt:lpstr>
      <vt:lpstr>Presentazione standard di PowerPoint</vt:lpstr>
      <vt:lpstr>Preghiera</vt:lpstr>
      <vt:lpstr>Preghiera</vt:lpstr>
      <vt:lpstr>La parola ascoltata penetra nell’uomo</vt:lpstr>
      <vt:lpstr>Presentazione standard di PowerPoint</vt:lpstr>
      <vt:lpstr>La parola ascoltata penetra nell’uomo</vt:lpstr>
      <vt:lpstr>Presentazione standard di PowerPoint</vt:lpstr>
      <vt:lpstr>Preghiera</vt:lpstr>
      <vt:lpstr>Preghiera</vt:lpstr>
      <vt:lpstr>L’ascolto fondato sulla roccia</vt:lpstr>
      <vt:lpstr>Presentazione standard di PowerPoint</vt:lpstr>
      <vt:lpstr>L’ascolto  fondato sulla roccia</vt:lpstr>
      <vt:lpstr>Presentazione standard di PowerPoint</vt:lpstr>
      <vt:lpstr>Preghiera</vt:lpstr>
      <vt:lpstr>Preghiera</vt:lpstr>
      <vt:lpstr>Presentazione standard di PowerPoint</vt:lpstr>
      <vt:lpstr>PREGHIERA  DEL  VESPRO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30</cp:revision>
  <dcterms:created xsi:type="dcterms:W3CDTF">2024-04-27T06:42:18Z</dcterms:created>
  <dcterms:modified xsi:type="dcterms:W3CDTF">2024-05-29T12:45:11Z</dcterms:modified>
</cp:coreProperties>
</file>